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3" r:id="rId5"/>
  </p:sldMasterIdLst>
  <p:sldIdLst>
    <p:sldId id="256" r:id="rId6"/>
    <p:sldId id="400" r:id="rId7"/>
    <p:sldId id="407" r:id="rId8"/>
    <p:sldId id="406" r:id="rId9"/>
    <p:sldId id="32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0690DC"/>
    <a:srgbClr val="72AF2F"/>
    <a:srgbClr val="FFC301"/>
    <a:srgbClr val="E0C28A"/>
    <a:srgbClr val="D3A85B"/>
    <a:srgbClr val="FF3399"/>
    <a:srgbClr val="B88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09" autoAdjust="0"/>
    <p:restoredTop sz="94571" autoAdjust="0"/>
  </p:normalViewPr>
  <p:slideViewPr>
    <p:cSldViewPr snapToGrid="0">
      <p:cViewPr varScale="1">
        <p:scale>
          <a:sx n="99" d="100"/>
          <a:sy n="99" d="100"/>
        </p:scale>
        <p:origin x="216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87DC95-DC1D-4C67-A185-E119FC60095D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165152FC-FD4F-4771-862B-417251D3CE21}" type="parTrans" cxnId="{04B44B84-B0C0-4965-98CC-F1B7FEB34197}">
      <dgm:prSet/>
      <dgm:spPr/>
      <dgm:t>
        <a:bodyPr/>
        <a:lstStyle/>
        <a:p>
          <a:endParaRPr lang="pl-PL"/>
        </a:p>
      </dgm:t>
    </dgm:pt>
    <dgm:pt modelId="{F4B4941E-96B5-445B-B18A-BCD64520BEA6}">
      <dgm:prSet phldrT="[Text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pl-PL"/>
            <a:t>RES general target 2030 </a:t>
          </a:r>
        </a:p>
      </dgm:t>
    </dgm:pt>
    <dgm:pt modelId="{609AF253-1406-4267-8372-6FF337E037ED}" type="parTrans" cxnId="{CFCA65B8-4245-4F3B-A53E-35EAF10BCB42}">
      <dgm:prSet/>
      <dgm:spPr/>
      <dgm:t>
        <a:bodyPr/>
        <a:lstStyle/>
        <a:p>
          <a:endParaRPr lang="pl-PL"/>
        </a:p>
      </dgm:t>
    </dgm:pt>
    <dgm:pt modelId="{91ADC796-8D84-4BD5-AA93-3DB88A3B982D}">
      <dgm:prSet phldrT="[Text]" custT="1"/>
      <dgm:spPr/>
      <dgm:t>
        <a:bodyPr/>
        <a:lstStyle/>
        <a:p>
          <a:r>
            <a:rPr lang="pl-PL" sz="1400"/>
            <a:t>Increase from currently 42% to min. </a:t>
          </a:r>
          <a:r>
            <a:rPr lang="pl-PL" sz="1400" b="1"/>
            <a:t>80% of gross power generation</a:t>
          </a:r>
        </a:p>
      </dgm:t>
    </dgm:pt>
    <dgm:pt modelId="{66A54ED6-1FE8-42A1-8AFF-8DABAF62AF9B}" type="sibTrans" cxnId="{CFCA65B8-4245-4F3B-A53E-35EAF10BCB42}">
      <dgm:prSet/>
      <dgm:spPr/>
      <dgm:t>
        <a:bodyPr/>
        <a:lstStyle/>
        <a:p>
          <a:endParaRPr lang="pl-PL"/>
        </a:p>
      </dgm:t>
    </dgm:pt>
    <dgm:pt modelId="{B30FDC9C-3DE2-4D34-8228-DBCE7CF549D9}" type="sibTrans" cxnId="{04B44B84-B0C0-4965-98CC-F1B7FEB34197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pl-PL"/>
        </a:p>
      </dgm:t>
    </dgm:pt>
    <dgm:pt modelId="{4276D590-8131-4489-826A-1F06A12557C7}" type="parTrans" cxnId="{F3C8F046-8816-4E9D-B356-29F8ACFE399B}">
      <dgm:prSet/>
      <dgm:spPr/>
      <dgm:t>
        <a:bodyPr/>
        <a:lstStyle/>
        <a:p>
          <a:endParaRPr lang="pl-PL"/>
        </a:p>
      </dgm:t>
    </dgm:pt>
    <dgm:pt modelId="{DBD46E34-0996-4974-83D2-1031778E3818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pl-PL"/>
            <a:t>Onshore Wind </a:t>
          </a:r>
          <a:br>
            <a:rPr lang="pl-PL"/>
          </a:br>
          <a:r>
            <a:rPr lang="pl-PL"/>
            <a:t>56 GW</a:t>
          </a:r>
        </a:p>
      </dgm:t>
    </dgm:pt>
    <dgm:pt modelId="{83B1E542-1C7B-4921-9F79-BE664291F457}" type="parTrans" cxnId="{0C501F22-C3B7-430C-89AB-3B8CB38636AA}">
      <dgm:prSet/>
      <dgm:spPr/>
      <dgm:t>
        <a:bodyPr/>
        <a:lstStyle/>
        <a:p>
          <a:endParaRPr lang="pl-PL"/>
        </a:p>
      </dgm:t>
    </dgm:pt>
    <dgm:pt modelId="{503A4C3D-9F84-4AEB-8F82-18DD1F521E9B}">
      <dgm:prSet phldrT="[Text]" custT="1"/>
      <dgm:spPr/>
      <dgm:t>
        <a:bodyPr/>
        <a:lstStyle/>
        <a:p>
          <a:r>
            <a:rPr lang="pl-PL" sz="1400"/>
            <a:t>New 2030 target </a:t>
          </a:r>
          <a:br>
            <a:rPr lang="pl-PL" sz="1400"/>
          </a:br>
          <a:r>
            <a:rPr lang="pl-PL" sz="1400"/>
            <a:t>of </a:t>
          </a:r>
          <a:r>
            <a:rPr lang="pl-PL" sz="1400" b="1"/>
            <a:t>115 GW </a:t>
          </a:r>
        </a:p>
      </dgm:t>
    </dgm:pt>
    <dgm:pt modelId="{BA9F3B71-39C8-4160-A0DA-E33F3A9A0CE1}" type="sibTrans" cxnId="{0C501F22-C3B7-430C-89AB-3B8CB38636AA}">
      <dgm:prSet/>
      <dgm:spPr/>
      <dgm:t>
        <a:bodyPr/>
        <a:lstStyle/>
        <a:p>
          <a:endParaRPr lang="pl-PL"/>
        </a:p>
      </dgm:t>
    </dgm:pt>
    <dgm:pt modelId="{FFE1C02C-D08E-4FBA-9BBC-EEDE300ADD24}" type="sibTrans" cxnId="{F3C8F046-8816-4E9D-B356-29F8ACFE399B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CEEC5CE7-FF94-4235-B644-3C806B61B20A}" type="parTrans" cxnId="{92B959DD-A31E-491A-98CA-1B28EC2F8854}">
      <dgm:prSet/>
      <dgm:spPr/>
      <dgm:t>
        <a:bodyPr/>
        <a:lstStyle/>
        <a:p>
          <a:endParaRPr lang="pl-PL"/>
        </a:p>
      </dgm:t>
    </dgm:pt>
    <dgm:pt modelId="{A06A906C-8DB1-4D05-AE79-05AEEAE63F92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pl-PL"/>
            <a:t>Solar PV 59 GW</a:t>
          </a:r>
        </a:p>
      </dgm:t>
    </dgm:pt>
    <dgm:pt modelId="{5CFCACCD-DA5F-492B-93BE-ED900A0AC52A}" type="parTrans" cxnId="{381E05DA-3D5C-43F5-AD94-1DF88DBF1DA7}">
      <dgm:prSet/>
      <dgm:spPr/>
      <dgm:t>
        <a:bodyPr/>
        <a:lstStyle/>
        <a:p>
          <a:endParaRPr lang="pl-PL"/>
        </a:p>
      </dgm:t>
    </dgm:pt>
    <dgm:pt modelId="{DCAFD150-33E0-4F9E-8EEB-72F97B74AF8A}">
      <dgm:prSet phldrT="[Text]" custT="1"/>
      <dgm:spPr/>
      <dgm:t>
        <a:bodyPr/>
        <a:lstStyle/>
        <a:p>
          <a:r>
            <a:rPr lang="pl-PL" sz="1400"/>
            <a:t>New 2030 target </a:t>
          </a:r>
          <a:br>
            <a:rPr lang="pl-PL" sz="1400"/>
          </a:br>
          <a:r>
            <a:rPr lang="pl-PL" sz="1400"/>
            <a:t>of </a:t>
          </a:r>
          <a:r>
            <a:rPr lang="pl-PL" sz="1400" b="1"/>
            <a:t>215 GW</a:t>
          </a:r>
        </a:p>
      </dgm:t>
    </dgm:pt>
    <dgm:pt modelId="{AF0376E4-4019-416A-8231-C7B0EB5B71F9}" type="sibTrans" cxnId="{381E05DA-3D5C-43F5-AD94-1DF88DBF1DA7}">
      <dgm:prSet/>
      <dgm:spPr/>
      <dgm:t>
        <a:bodyPr/>
        <a:lstStyle/>
        <a:p>
          <a:endParaRPr lang="pl-PL"/>
        </a:p>
      </dgm:t>
    </dgm:pt>
    <dgm:pt modelId="{906CEAD5-19EC-46BE-B8AA-D5AC82EC2FB1}" type="parTrans" cxnId="{CBC20B86-3294-47A0-ABA6-731036E0BFE4}">
      <dgm:prSet/>
      <dgm:spPr/>
      <dgm:t>
        <a:bodyPr/>
        <a:lstStyle/>
        <a:p>
          <a:endParaRPr lang="pl-PL"/>
        </a:p>
      </dgm:t>
    </dgm:pt>
    <dgm:pt modelId="{B2F6877F-E25A-447D-B6CB-BF96A6D1030B}">
      <dgm:prSet phldrT="[Text]" custT="1"/>
      <dgm:spPr/>
      <dgm:t>
        <a:bodyPr/>
        <a:lstStyle/>
        <a:p>
          <a:r>
            <a:rPr lang="pl-PL" sz="1400"/>
            <a:t>New development equally split between rooftop and ground-mounted solar PV</a:t>
          </a:r>
        </a:p>
      </dgm:t>
    </dgm:pt>
    <dgm:pt modelId="{5BF5A956-61FC-494F-B920-A8E4FB697364}" type="sibTrans" cxnId="{CBC20B86-3294-47A0-ABA6-731036E0BFE4}">
      <dgm:prSet/>
      <dgm:spPr/>
      <dgm:t>
        <a:bodyPr/>
        <a:lstStyle/>
        <a:p>
          <a:endParaRPr lang="pl-PL"/>
        </a:p>
      </dgm:t>
    </dgm:pt>
    <dgm:pt modelId="{901F8430-86DA-48A4-9B7D-AC9311C7CAC9}" type="sibTrans" cxnId="{92B959DD-A31E-491A-98CA-1B28EC2F8854}">
      <dgm:prSet/>
      <dgm:spPr>
        <a:solidFill>
          <a:schemeClr val="accent2">
            <a:lumMod val="50000"/>
          </a:schemeClr>
        </a:solidFill>
      </dgm:spPr>
      <dgm:t>
        <a:bodyPr/>
        <a:lstStyle/>
        <a:p>
          <a:endParaRPr lang="pl-PL"/>
        </a:p>
      </dgm:t>
    </dgm:pt>
    <dgm:pt modelId="{B69D3ED5-4911-49D8-BA2C-FA46CBB615BC}" type="parTrans" cxnId="{C6523C84-CB6E-4526-80DF-A9995B198BDA}">
      <dgm:prSet/>
      <dgm:spPr/>
      <dgm:t>
        <a:bodyPr/>
        <a:lstStyle/>
        <a:p>
          <a:endParaRPr lang="pl-PL"/>
        </a:p>
      </dgm:t>
    </dgm:pt>
    <dgm:pt modelId="{51B2F3F2-DA0A-4161-8ACF-C831D0EBEEFC}">
      <dgm:prSet phldrT="[Text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pl-PL"/>
            <a:t>Offshore Wind</a:t>
          </a:r>
          <a:br>
            <a:rPr lang="pl-PL"/>
          </a:br>
          <a:r>
            <a:rPr lang="pl-PL"/>
            <a:t>7 GW</a:t>
          </a:r>
        </a:p>
      </dgm:t>
    </dgm:pt>
    <dgm:pt modelId="{5FE92A80-1DA9-4837-A39F-2391B79A0695}" type="parTrans" cxnId="{F131B215-231C-46C1-BF46-C0680CBB7408}">
      <dgm:prSet/>
      <dgm:spPr/>
      <dgm:t>
        <a:bodyPr/>
        <a:lstStyle/>
        <a:p>
          <a:endParaRPr lang="pl-PL"/>
        </a:p>
      </dgm:t>
    </dgm:pt>
    <dgm:pt modelId="{9BD3079C-44A1-4646-8AD0-1A66203B8453}">
      <dgm:prSet phldrT="[Text]" custT="1"/>
      <dgm:spPr/>
      <dgm:t>
        <a:bodyPr/>
        <a:lstStyle/>
        <a:p>
          <a:r>
            <a:rPr lang="pl-PL" sz="1400"/>
            <a:t>New targets:</a:t>
          </a:r>
          <a:br>
            <a:rPr lang="pl-PL" sz="1400"/>
          </a:br>
          <a:r>
            <a:rPr lang="pl-PL" sz="1400"/>
            <a:t> 2030 – </a:t>
          </a:r>
          <a:r>
            <a:rPr lang="pl-PL" sz="1400" b="1"/>
            <a:t>30 GW</a:t>
          </a:r>
          <a:r>
            <a:rPr lang="pl-PL" sz="1400"/>
            <a:t>, </a:t>
          </a:r>
          <a:br>
            <a:rPr lang="pl-PL" sz="1400"/>
          </a:br>
          <a:r>
            <a:rPr lang="pl-PL" sz="1400"/>
            <a:t>2035 – 40 GW, </a:t>
          </a:r>
          <a:br>
            <a:rPr lang="pl-PL" sz="1400"/>
          </a:br>
          <a:r>
            <a:rPr lang="pl-PL" sz="1400"/>
            <a:t>2045 – 70 GW</a:t>
          </a:r>
        </a:p>
      </dgm:t>
    </dgm:pt>
    <dgm:pt modelId="{D43BFC6E-B286-47A4-9BCA-30BD5912E519}" type="sibTrans" cxnId="{F131B215-231C-46C1-BF46-C0680CBB7408}">
      <dgm:prSet/>
      <dgm:spPr/>
      <dgm:t>
        <a:bodyPr/>
        <a:lstStyle/>
        <a:p>
          <a:endParaRPr lang="pl-PL"/>
        </a:p>
      </dgm:t>
    </dgm:pt>
    <dgm:pt modelId="{577373FE-C908-403F-8187-6F88774BA952}" type="sibTrans" cxnId="{C6523C84-CB6E-4526-80DF-A9995B198BDA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EFAFD7C8-A737-41BB-9B73-DF765049DED2}" type="pres">
      <dgm:prSet presAssocID="{C587DC95-DC1D-4C67-A185-E119FC60095D}" presName="Name0" presStyleCnt="0">
        <dgm:presLayoutVars>
          <dgm:chMax/>
          <dgm:chPref/>
          <dgm:dir/>
          <dgm:animLvl val="lvl"/>
        </dgm:presLayoutVars>
      </dgm:prSet>
      <dgm:spPr/>
    </dgm:pt>
    <dgm:pt modelId="{66E9AA14-C8E9-45CD-A905-3B3FB7F1F456}" type="pres">
      <dgm:prSet presAssocID="{F4B4941E-96B5-445B-B18A-BCD64520BEA6}" presName="composite" presStyleCnt="0"/>
      <dgm:spPr/>
    </dgm:pt>
    <dgm:pt modelId="{DAFC30D4-52F8-4817-BFBD-0E618B9F827B}" type="pres">
      <dgm:prSet presAssocID="{F4B4941E-96B5-445B-B18A-BCD64520BEA6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</dgm:pt>
    <dgm:pt modelId="{0387B023-F408-4EBB-9D0B-E25FF1FF2B0B}" type="pres">
      <dgm:prSet presAssocID="{F4B4941E-96B5-445B-B18A-BCD64520BEA6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8D5368C5-5BAC-4DB6-8FB0-6DF75DF4957F}" type="pres">
      <dgm:prSet presAssocID="{F4B4941E-96B5-445B-B18A-BCD64520BEA6}" presName="BalanceSpacing" presStyleCnt="0"/>
      <dgm:spPr/>
    </dgm:pt>
    <dgm:pt modelId="{E87894CC-D440-4A76-918F-D94B2B2AE8A1}" type="pres">
      <dgm:prSet presAssocID="{F4B4941E-96B5-445B-B18A-BCD64520BEA6}" presName="BalanceSpacing1" presStyleCnt="0"/>
      <dgm:spPr/>
    </dgm:pt>
    <dgm:pt modelId="{DE70E6AA-0391-4569-BA56-13E666F7E0E6}" type="pres">
      <dgm:prSet presAssocID="{B30FDC9C-3DE2-4D34-8228-DBCE7CF549D9}" presName="Accent1Text" presStyleLbl="node1" presStyleIdx="1" presStyleCnt="8"/>
      <dgm:spPr/>
    </dgm:pt>
    <dgm:pt modelId="{9BB6159C-B95A-40F5-91D7-93C759C305AF}" type="pres">
      <dgm:prSet presAssocID="{B30FDC9C-3DE2-4D34-8228-DBCE7CF549D9}" presName="spaceBetweenRectangles" presStyleCnt="0"/>
      <dgm:spPr/>
    </dgm:pt>
    <dgm:pt modelId="{5A119767-2885-4C4D-8167-EB113DB5CE5A}" type="pres">
      <dgm:prSet presAssocID="{DBD46E34-0996-4974-83D2-1031778E3818}" presName="composite" presStyleCnt="0"/>
      <dgm:spPr/>
    </dgm:pt>
    <dgm:pt modelId="{9E4C3B03-EB2F-4B99-80FD-2D2F23C2EE2B}" type="pres">
      <dgm:prSet presAssocID="{DBD46E34-0996-4974-83D2-1031778E3818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</dgm:pt>
    <dgm:pt modelId="{C83E1CF9-6D91-4726-B1CC-CC1760C1041C}" type="pres">
      <dgm:prSet presAssocID="{DBD46E34-0996-4974-83D2-1031778E3818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7306648C-89B7-4516-8FE1-2148F0509B42}" type="pres">
      <dgm:prSet presAssocID="{DBD46E34-0996-4974-83D2-1031778E3818}" presName="BalanceSpacing" presStyleCnt="0"/>
      <dgm:spPr/>
    </dgm:pt>
    <dgm:pt modelId="{0EB9B01F-4CE1-470D-99F8-A16E552578B1}" type="pres">
      <dgm:prSet presAssocID="{DBD46E34-0996-4974-83D2-1031778E3818}" presName="BalanceSpacing1" presStyleCnt="0"/>
      <dgm:spPr/>
    </dgm:pt>
    <dgm:pt modelId="{B3AF5D5B-1989-448C-8BDD-72B638A6D193}" type="pres">
      <dgm:prSet presAssocID="{FFE1C02C-D08E-4FBA-9BBC-EEDE300ADD24}" presName="Accent1Text" presStyleLbl="node1" presStyleIdx="3" presStyleCnt="8"/>
      <dgm:spPr/>
    </dgm:pt>
    <dgm:pt modelId="{7784A97C-80DF-4A25-BB09-1D2A3A3CAEB0}" type="pres">
      <dgm:prSet presAssocID="{FFE1C02C-D08E-4FBA-9BBC-EEDE300ADD24}" presName="spaceBetweenRectangles" presStyleCnt="0"/>
      <dgm:spPr/>
    </dgm:pt>
    <dgm:pt modelId="{3B0E08B8-AF33-42BD-85D4-9D1484FCF524}" type="pres">
      <dgm:prSet presAssocID="{A06A906C-8DB1-4D05-AE79-05AEEAE63F92}" presName="composite" presStyleCnt="0"/>
      <dgm:spPr/>
    </dgm:pt>
    <dgm:pt modelId="{552BE75A-C87E-4DB1-B376-BDF220F0CA22}" type="pres">
      <dgm:prSet presAssocID="{A06A906C-8DB1-4D05-AE79-05AEEAE63F92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</dgm:pt>
    <dgm:pt modelId="{FBA2695E-1E44-4E75-B2F3-4AC0E48BBC4C}" type="pres">
      <dgm:prSet presAssocID="{A06A906C-8DB1-4D05-AE79-05AEEAE63F92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2DE754A4-6ABD-4C64-88AD-09031BE979DA}" type="pres">
      <dgm:prSet presAssocID="{A06A906C-8DB1-4D05-AE79-05AEEAE63F92}" presName="BalanceSpacing" presStyleCnt="0"/>
      <dgm:spPr/>
    </dgm:pt>
    <dgm:pt modelId="{FF56B1E7-52DE-4362-93B0-E1D1996CD4BB}" type="pres">
      <dgm:prSet presAssocID="{A06A906C-8DB1-4D05-AE79-05AEEAE63F92}" presName="BalanceSpacing1" presStyleCnt="0"/>
      <dgm:spPr/>
    </dgm:pt>
    <dgm:pt modelId="{C75566C3-A509-4954-B4C6-F6ED898AE7D5}" type="pres">
      <dgm:prSet presAssocID="{901F8430-86DA-48A4-9B7D-AC9311C7CAC9}" presName="Accent1Text" presStyleLbl="node1" presStyleIdx="5" presStyleCnt="8"/>
      <dgm:spPr/>
    </dgm:pt>
    <dgm:pt modelId="{42370643-5797-4914-A388-D47D795A1339}" type="pres">
      <dgm:prSet presAssocID="{901F8430-86DA-48A4-9B7D-AC9311C7CAC9}" presName="spaceBetweenRectangles" presStyleCnt="0"/>
      <dgm:spPr/>
    </dgm:pt>
    <dgm:pt modelId="{B9A4D748-1344-43DD-B542-6DD3A78228C7}" type="pres">
      <dgm:prSet presAssocID="{51B2F3F2-DA0A-4161-8ACF-C831D0EBEEFC}" presName="composite" presStyleCnt="0"/>
      <dgm:spPr/>
    </dgm:pt>
    <dgm:pt modelId="{0070F83A-DCF1-45DC-8A78-4C9E6A0AB10F}" type="pres">
      <dgm:prSet presAssocID="{51B2F3F2-DA0A-4161-8ACF-C831D0EBEEFC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</dgm:pt>
    <dgm:pt modelId="{2FE0589F-895B-4CAB-B1C6-D697C0616FC8}" type="pres">
      <dgm:prSet presAssocID="{51B2F3F2-DA0A-4161-8ACF-C831D0EBEEFC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E47B1590-25B6-4973-B549-B380515D0A92}" type="pres">
      <dgm:prSet presAssocID="{51B2F3F2-DA0A-4161-8ACF-C831D0EBEEFC}" presName="BalanceSpacing" presStyleCnt="0"/>
      <dgm:spPr/>
    </dgm:pt>
    <dgm:pt modelId="{325C82EF-3595-46B7-ACCA-D6B085E65348}" type="pres">
      <dgm:prSet presAssocID="{51B2F3F2-DA0A-4161-8ACF-C831D0EBEEFC}" presName="BalanceSpacing1" presStyleCnt="0"/>
      <dgm:spPr/>
    </dgm:pt>
    <dgm:pt modelId="{0485E0AD-076C-47D7-98E9-B71B73031E32}" type="pres">
      <dgm:prSet presAssocID="{577373FE-C908-403F-8187-6F88774BA952}" presName="Accent1Text" presStyleLbl="node1" presStyleIdx="7" presStyleCnt="8"/>
      <dgm:spPr/>
    </dgm:pt>
  </dgm:ptLst>
  <dgm:cxnLst>
    <dgm:cxn modelId="{D6B5AC0A-80B4-40D9-A7B0-AFAD5B222918}" type="presOf" srcId="{503A4C3D-9F84-4AEB-8F82-18DD1F521E9B}" destId="{C83E1CF9-6D91-4726-B1CC-CC1760C1041C}" srcOrd="0" destOrd="0" presId="urn:microsoft.com/office/officeart/2008/layout/AlternatingHexagons"/>
    <dgm:cxn modelId="{F131B215-231C-46C1-BF46-C0680CBB7408}" srcId="{51B2F3F2-DA0A-4161-8ACF-C831D0EBEEFC}" destId="{9BD3079C-44A1-4646-8AD0-1A66203B8453}" srcOrd="0" destOrd="0" parTransId="{5FE92A80-1DA9-4837-A39F-2391B79A0695}" sibTransId="{D43BFC6E-B286-47A4-9BCA-30BD5912E519}"/>
    <dgm:cxn modelId="{22B0DE1D-8871-4F8B-86D0-3DFEB7484A80}" type="presOf" srcId="{577373FE-C908-403F-8187-6F88774BA952}" destId="{0485E0AD-076C-47D7-98E9-B71B73031E32}" srcOrd="0" destOrd="0" presId="urn:microsoft.com/office/officeart/2008/layout/AlternatingHexagons"/>
    <dgm:cxn modelId="{8DB1861F-0068-4DDF-9429-48537CF2BB3B}" type="presOf" srcId="{901F8430-86DA-48A4-9B7D-AC9311C7CAC9}" destId="{C75566C3-A509-4954-B4C6-F6ED898AE7D5}" srcOrd="0" destOrd="0" presId="urn:microsoft.com/office/officeart/2008/layout/AlternatingHexagons"/>
    <dgm:cxn modelId="{3785DF21-851C-404A-9FAB-6A3DAD187561}" type="presOf" srcId="{F4B4941E-96B5-445B-B18A-BCD64520BEA6}" destId="{DAFC30D4-52F8-4817-BFBD-0E618B9F827B}" srcOrd="0" destOrd="0" presId="urn:microsoft.com/office/officeart/2008/layout/AlternatingHexagons"/>
    <dgm:cxn modelId="{0C501F22-C3B7-430C-89AB-3B8CB38636AA}" srcId="{DBD46E34-0996-4974-83D2-1031778E3818}" destId="{503A4C3D-9F84-4AEB-8F82-18DD1F521E9B}" srcOrd="0" destOrd="0" parTransId="{83B1E542-1C7B-4921-9F79-BE664291F457}" sibTransId="{BA9F3B71-39C8-4160-A0DA-E33F3A9A0CE1}"/>
    <dgm:cxn modelId="{1A39072A-D9DC-4338-85AC-F849483A0C10}" type="presOf" srcId="{B2F6877F-E25A-447D-B6CB-BF96A6D1030B}" destId="{FBA2695E-1E44-4E75-B2F3-4AC0E48BBC4C}" srcOrd="0" destOrd="1" presId="urn:microsoft.com/office/officeart/2008/layout/AlternatingHexagons"/>
    <dgm:cxn modelId="{A065AC44-76F4-4964-94BE-C5ED35B23897}" type="presOf" srcId="{B30FDC9C-3DE2-4D34-8228-DBCE7CF549D9}" destId="{DE70E6AA-0391-4569-BA56-13E666F7E0E6}" srcOrd="0" destOrd="0" presId="urn:microsoft.com/office/officeart/2008/layout/AlternatingHexagons"/>
    <dgm:cxn modelId="{F3C8F046-8816-4E9D-B356-29F8ACFE399B}" srcId="{C587DC95-DC1D-4C67-A185-E119FC60095D}" destId="{DBD46E34-0996-4974-83D2-1031778E3818}" srcOrd="1" destOrd="0" parTransId="{4276D590-8131-4489-826A-1F06A12557C7}" sibTransId="{FFE1C02C-D08E-4FBA-9BBC-EEDE300ADD24}"/>
    <dgm:cxn modelId="{2D86526B-54F2-464F-9E02-0553A74822D0}" type="presOf" srcId="{C587DC95-DC1D-4C67-A185-E119FC60095D}" destId="{EFAFD7C8-A737-41BB-9B73-DF765049DED2}" srcOrd="0" destOrd="0" presId="urn:microsoft.com/office/officeart/2008/layout/AlternatingHexagons"/>
    <dgm:cxn modelId="{BA1D5856-62B0-4180-BB5D-0046C0CD0035}" type="presOf" srcId="{DCAFD150-33E0-4F9E-8EEB-72F97B74AF8A}" destId="{FBA2695E-1E44-4E75-B2F3-4AC0E48BBC4C}" srcOrd="0" destOrd="0" presId="urn:microsoft.com/office/officeart/2008/layout/AlternatingHexagons"/>
    <dgm:cxn modelId="{21588182-842C-43F6-901A-5A931223664E}" type="presOf" srcId="{FFE1C02C-D08E-4FBA-9BBC-EEDE300ADD24}" destId="{B3AF5D5B-1989-448C-8BDD-72B638A6D193}" srcOrd="0" destOrd="0" presId="urn:microsoft.com/office/officeart/2008/layout/AlternatingHexagons"/>
    <dgm:cxn modelId="{59AEDE82-0E2A-4459-9853-6BA096A3EA25}" type="presOf" srcId="{9BD3079C-44A1-4646-8AD0-1A66203B8453}" destId="{2FE0589F-895B-4CAB-B1C6-D697C0616FC8}" srcOrd="0" destOrd="0" presId="urn:microsoft.com/office/officeart/2008/layout/AlternatingHexagons"/>
    <dgm:cxn modelId="{C6523C84-CB6E-4526-80DF-A9995B198BDA}" srcId="{C587DC95-DC1D-4C67-A185-E119FC60095D}" destId="{51B2F3F2-DA0A-4161-8ACF-C831D0EBEEFC}" srcOrd="3" destOrd="0" parTransId="{B69D3ED5-4911-49D8-BA2C-FA46CBB615BC}" sibTransId="{577373FE-C908-403F-8187-6F88774BA952}"/>
    <dgm:cxn modelId="{04B44B84-B0C0-4965-98CC-F1B7FEB34197}" srcId="{C587DC95-DC1D-4C67-A185-E119FC60095D}" destId="{F4B4941E-96B5-445B-B18A-BCD64520BEA6}" srcOrd="0" destOrd="0" parTransId="{165152FC-FD4F-4771-862B-417251D3CE21}" sibTransId="{B30FDC9C-3DE2-4D34-8228-DBCE7CF549D9}"/>
    <dgm:cxn modelId="{CBC20B86-3294-47A0-ABA6-731036E0BFE4}" srcId="{A06A906C-8DB1-4D05-AE79-05AEEAE63F92}" destId="{B2F6877F-E25A-447D-B6CB-BF96A6D1030B}" srcOrd="1" destOrd="0" parTransId="{906CEAD5-19EC-46BE-B8AA-D5AC82EC2FB1}" sibTransId="{5BF5A956-61FC-494F-B920-A8E4FB697364}"/>
    <dgm:cxn modelId="{E4EF79A0-81C8-4300-ACEA-7B50CCF23503}" type="presOf" srcId="{DBD46E34-0996-4974-83D2-1031778E3818}" destId="{9E4C3B03-EB2F-4B99-80FD-2D2F23C2EE2B}" srcOrd="0" destOrd="0" presId="urn:microsoft.com/office/officeart/2008/layout/AlternatingHexagons"/>
    <dgm:cxn modelId="{80D3A6B1-7C3A-4F3C-9424-508A8C33C92C}" type="presOf" srcId="{51B2F3F2-DA0A-4161-8ACF-C831D0EBEEFC}" destId="{0070F83A-DCF1-45DC-8A78-4C9E6A0AB10F}" srcOrd="0" destOrd="0" presId="urn:microsoft.com/office/officeart/2008/layout/AlternatingHexagons"/>
    <dgm:cxn modelId="{CFCA65B8-4245-4F3B-A53E-35EAF10BCB42}" srcId="{F4B4941E-96B5-445B-B18A-BCD64520BEA6}" destId="{91ADC796-8D84-4BD5-AA93-3DB88A3B982D}" srcOrd="0" destOrd="0" parTransId="{609AF253-1406-4267-8372-6FF337E037ED}" sibTransId="{66A54ED6-1FE8-42A1-8AFF-8DABAF62AF9B}"/>
    <dgm:cxn modelId="{6ECA5CC4-AD85-4204-9705-F48F891A117D}" type="presOf" srcId="{A06A906C-8DB1-4D05-AE79-05AEEAE63F92}" destId="{552BE75A-C87E-4DB1-B376-BDF220F0CA22}" srcOrd="0" destOrd="0" presId="urn:microsoft.com/office/officeart/2008/layout/AlternatingHexagons"/>
    <dgm:cxn modelId="{381E05DA-3D5C-43F5-AD94-1DF88DBF1DA7}" srcId="{A06A906C-8DB1-4D05-AE79-05AEEAE63F92}" destId="{DCAFD150-33E0-4F9E-8EEB-72F97B74AF8A}" srcOrd="0" destOrd="0" parTransId="{5CFCACCD-DA5F-492B-93BE-ED900A0AC52A}" sibTransId="{AF0376E4-4019-416A-8231-C7B0EB5B71F9}"/>
    <dgm:cxn modelId="{92B959DD-A31E-491A-98CA-1B28EC2F8854}" srcId="{C587DC95-DC1D-4C67-A185-E119FC60095D}" destId="{A06A906C-8DB1-4D05-AE79-05AEEAE63F92}" srcOrd="2" destOrd="0" parTransId="{CEEC5CE7-FF94-4235-B644-3C806B61B20A}" sibTransId="{901F8430-86DA-48A4-9B7D-AC9311C7CAC9}"/>
    <dgm:cxn modelId="{100B66F1-F6AD-4590-A89F-C73A8336A244}" type="presOf" srcId="{91ADC796-8D84-4BD5-AA93-3DB88A3B982D}" destId="{0387B023-F408-4EBB-9D0B-E25FF1FF2B0B}" srcOrd="0" destOrd="0" presId="urn:microsoft.com/office/officeart/2008/layout/AlternatingHexagons"/>
    <dgm:cxn modelId="{CAD6CD8E-453C-425D-9816-CB6DF4A5A31F}" type="presParOf" srcId="{EFAFD7C8-A737-41BB-9B73-DF765049DED2}" destId="{66E9AA14-C8E9-45CD-A905-3B3FB7F1F456}" srcOrd="0" destOrd="0" presId="urn:microsoft.com/office/officeart/2008/layout/AlternatingHexagons"/>
    <dgm:cxn modelId="{D8967727-5346-414D-BA39-2CC9B08FB90E}" type="presParOf" srcId="{66E9AA14-C8E9-45CD-A905-3B3FB7F1F456}" destId="{DAFC30D4-52F8-4817-BFBD-0E618B9F827B}" srcOrd="0" destOrd="0" presId="urn:microsoft.com/office/officeart/2008/layout/AlternatingHexagons"/>
    <dgm:cxn modelId="{564167A4-AA1A-40F5-A5A1-3055814ED5BE}" type="presParOf" srcId="{66E9AA14-C8E9-45CD-A905-3B3FB7F1F456}" destId="{0387B023-F408-4EBB-9D0B-E25FF1FF2B0B}" srcOrd="1" destOrd="0" presId="urn:microsoft.com/office/officeart/2008/layout/AlternatingHexagons"/>
    <dgm:cxn modelId="{18CB0F75-3AC4-47E4-B352-DFAA8871EF32}" type="presParOf" srcId="{66E9AA14-C8E9-45CD-A905-3B3FB7F1F456}" destId="{8D5368C5-5BAC-4DB6-8FB0-6DF75DF4957F}" srcOrd="2" destOrd="0" presId="urn:microsoft.com/office/officeart/2008/layout/AlternatingHexagons"/>
    <dgm:cxn modelId="{E6AFB7F6-3061-4784-B154-67530B09D552}" type="presParOf" srcId="{66E9AA14-C8E9-45CD-A905-3B3FB7F1F456}" destId="{E87894CC-D440-4A76-918F-D94B2B2AE8A1}" srcOrd="3" destOrd="0" presId="urn:microsoft.com/office/officeart/2008/layout/AlternatingHexagons"/>
    <dgm:cxn modelId="{62358206-7E6A-4989-A31D-17BF591AC342}" type="presParOf" srcId="{66E9AA14-C8E9-45CD-A905-3B3FB7F1F456}" destId="{DE70E6AA-0391-4569-BA56-13E666F7E0E6}" srcOrd="4" destOrd="0" presId="urn:microsoft.com/office/officeart/2008/layout/AlternatingHexagons"/>
    <dgm:cxn modelId="{9C35C4C4-6CCF-46A2-9958-11E787383F98}" type="presParOf" srcId="{EFAFD7C8-A737-41BB-9B73-DF765049DED2}" destId="{9BB6159C-B95A-40F5-91D7-93C759C305AF}" srcOrd="1" destOrd="0" presId="urn:microsoft.com/office/officeart/2008/layout/AlternatingHexagons"/>
    <dgm:cxn modelId="{0C4F7FCE-9009-4EC4-BAF2-D4438625AF1E}" type="presParOf" srcId="{EFAFD7C8-A737-41BB-9B73-DF765049DED2}" destId="{5A119767-2885-4C4D-8167-EB113DB5CE5A}" srcOrd="2" destOrd="0" presId="urn:microsoft.com/office/officeart/2008/layout/AlternatingHexagons"/>
    <dgm:cxn modelId="{C385A9DD-AEDC-4E89-B9B4-7B3F224E9B03}" type="presParOf" srcId="{5A119767-2885-4C4D-8167-EB113DB5CE5A}" destId="{9E4C3B03-EB2F-4B99-80FD-2D2F23C2EE2B}" srcOrd="0" destOrd="0" presId="urn:microsoft.com/office/officeart/2008/layout/AlternatingHexagons"/>
    <dgm:cxn modelId="{020BB2E8-2F34-4D70-AF0F-02DF95B582A3}" type="presParOf" srcId="{5A119767-2885-4C4D-8167-EB113DB5CE5A}" destId="{C83E1CF9-6D91-4726-B1CC-CC1760C1041C}" srcOrd="1" destOrd="0" presId="urn:microsoft.com/office/officeart/2008/layout/AlternatingHexagons"/>
    <dgm:cxn modelId="{D73BEC54-BB59-4E8F-9980-F74CB5BC04AE}" type="presParOf" srcId="{5A119767-2885-4C4D-8167-EB113DB5CE5A}" destId="{7306648C-89B7-4516-8FE1-2148F0509B42}" srcOrd="2" destOrd="0" presId="urn:microsoft.com/office/officeart/2008/layout/AlternatingHexagons"/>
    <dgm:cxn modelId="{5EB6DCF1-79F9-4433-B7DC-C08341B0383C}" type="presParOf" srcId="{5A119767-2885-4C4D-8167-EB113DB5CE5A}" destId="{0EB9B01F-4CE1-470D-99F8-A16E552578B1}" srcOrd="3" destOrd="0" presId="urn:microsoft.com/office/officeart/2008/layout/AlternatingHexagons"/>
    <dgm:cxn modelId="{17BF6A08-02FC-4735-AC82-FF23C112FAB1}" type="presParOf" srcId="{5A119767-2885-4C4D-8167-EB113DB5CE5A}" destId="{B3AF5D5B-1989-448C-8BDD-72B638A6D193}" srcOrd="4" destOrd="0" presId="urn:microsoft.com/office/officeart/2008/layout/AlternatingHexagons"/>
    <dgm:cxn modelId="{6B5E7634-D7FF-4E79-A838-28936AC0B6AE}" type="presParOf" srcId="{EFAFD7C8-A737-41BB-9B73-DF765049DED2}" destId="{7784A97C-80DF-4A25-BB09-1D2A3A3CAEB0}" srcOrd="3" destOrd="0" presId="urn:microsoft.com/office/officeart/2008/layout/AlternatingHexagons"/>
    <dgm:cxn modelId="{D0E4648E-3691-406C-B663-EB51203A8B3F}" type="presParOf" srcId="{EFAFD7C8-A737-41BB-9B73-DF765049DED2}" destId="{3B0E08B8-AF33-42BD-85D4-9D1484FCF524}" srcOrd="4" destOrd="0" presId="urn:microsoft.com/office/officeart/2008/layout/AlternatingHexagons"/>
    <dgm:cxn modelId="{31566C2C-F6BA-4FA6-8251-08FE36894B58}" type="presParOf" srcId="{3B0E08B8-AF33-42BD-85D4-9D1484FCF524}" destId="{552BE75A-C87E-4DB1-B376-BDF220F0CA22}" srcOrd="0" destOrd="0" presId="urn:microsoft.com/office/officeart/2008/layout/AlternatingHexagons"/>
    <dgm:cxn modelId="{547B052A-AA89-4D36-8817-8B2534112CCD}" type="presParOf" srcId="{3B0E08B8-AF33-42BD-85D4-9D1484FCF524}" destId="{FBA2695E-1E44-4E75-B2F3-4AC0E48BBC4C}" srcOrd="1" destOrd="0" presId="urn:microsoft.com/office/officeart/2008/layout/AlternatingHexagons"/>
    <dgm:cxn modelId="{DA296B48-EDB5-450C-A0D2-0AAD70A6905B}" type="presParOf" srcId="{3B0E08B8-AF33-42BD-85D4-9D1484FCF524}" destId="{2DE754A4-6ABD-4C64-88AD-09031BE979DA}" srcOrd="2" destOrd="0" presId="urn:microsoft.com/office/officeart/2008/layout/AlternatingHexagons"/>
    <dgm:cxn modelId="{89A9B7B1-B0C0-4403-AE38-56E55D6556EF}" type="presParOf" srcId="{3B0E08B8-AF33-42BD-85D4-9D1484FCF524}" destId="{FF56B1E7-52DE-4362-93B0-E1D1996CD4BB}" srcOrd="3" destOrd="0" presId="urn:microsoft.com/office/officeart/2008/layout/AlternatingHexagons"/>
    <dgm:cxn modelId="{AB148EC7-3B33-4642-94A3-38296EE75CF4}" type="presParOf" srcId="{3B0E08B8-AF33-42BD-85D4-9D1484FCF524}" destId="{C75566C3-A509-4954-B4C6-F6ED898AE7D5}" srcOrd="4" destOrd="0" presId="urn:microsoft.com/office/officeart/2008/layout/AlternatingHexagons"/>
    <dgm:cxn modelId="{F51C4413-273E-4BDD-82E8-F7988960B9E3}" type="presParOf" srcId="{EFAFD7C8-A737-41BB-9B73-DF765049DED2}" destId="{42370643-5797-4914-A388-D47D795A1339}" srcOrd="5" destOrd="0" presId="urn:microsoft.com/office/officeart/2008/layout/AlternatingHexagons"/>
    <dgm:cxn modelId="{86FEDACA-0080-4E78-B4DE-523FE0F4D7ED}" type="presParOf" srcId="{EFAFD7C8-A737-41BB-9B73-DF765049DED2}" destId="{B9A4D748-1344-43DD-B542-6DD3A78228C7}" srcOrd="6" destOrd="0" presId="urn:microsoft.com/office/officeart/2008/layout/AlternatingHexagons"/>
    <dgm:cxn modelId="{12CEAD1A-DD44-49B1-AC9E-E641BADD4A0E}" type="presParOf" srcId="{B9A4D748-1344-43DD-B542-6DD3A78228C7}" destId="{0070F83A-DCF1-45DC-8A78-4C9E6A0AB10F}" srcOrd="0" destOrd="0" presId="urn:microsoft.com/office/officeart/2008/layout/AlternatingHexagons"/>
    <dgm:cxn modelId="{77EF2C13-D717-4018-A91A-2BCD1A3D3029}" type="presParOf" srcId="{B9A4D748-1344-43DD-B542-6DD3A78228C7}" destId="{2FE0589F-895B-4CAB-B1C6-D697C0616FC8}" srcOrd="1" destOrd="0" presId="urn:microsoft.com/office/officeart/2008/layout/AlternatingHexagons"/>
    <dgm:cxn modelId="{270FF48B-72D1-45FC-BE37-E217B9B5FFAB}" type="presParOf" srcId="{B9A4D748-1344-43DD-B542-6DD3A78228C7}" destId="{E47B1590-25B6-4973-B549-B380515D0A92}" srcOrd="2" destOrd="0" presId="urn:microsoft.com/office/officeart/2008/layout/AlternatingHexagons"/>
    <dgm:cxn modelId="{A4585023-0F91-4D65-AC49-18F8612B3AF6}" type="presParOf" srcId="{B9A4D748-1344-43DD-B542-6DD3A78228C7}" destId="{325C82EF-3595-46B7-ACCA-D6B085E65348}" srcOrd="3" destOrd="0" presId="urn:microsoft.com/office/officeart/2008/layout/AlternatingHexagons"/>
    <dgm:cxn modelId="{057AFC92-65C8-45B0-A7BB-C04B2B388365}" type="presParOf" srcId="{B9A4D748-1344-43DD-B542-6DD3A78228C7}" destId="{0485E0AD-076C-47D7-98E9-B71B73031E32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4474FB-17A4-48BE-84A4-91473BE67BB3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l-PL"/>
        </a:p>
      </dgm:t>
    </dgm:pt>
    <dgm:pt modelId="{6E5887C4-8BA6-450B-A9EA-65799822E7EC}">
      <dgm:prSet phldrT="[Tekst]"/>
      <dgm:spPr/>
      <dgm:t>
        <a:bodyPr/>
        <a:lstStyle/>
        <a:p>
          <a:r>
            <a:rPr lang="pl-PL" dirty="0"/>
            <a:t>Direct </a:t>
          </a:r>
          <a:r>
            <a:rPr lang="pl-PL" dirty="0" err="1"/>
            <a:t>electrification</a:t>
          </a:r>
          <a:endParaRPr lang="pl-PL" dirty="0"/>
        </a:p>
      </dgm:t>
    </dgm:pt>
    <dgm:pt modelId="{6BF8A21E-218D-405A-B1EC-D6750EC6C764}" type="parTrans" cxnId="{738B6D95-5A01-49B0-9DBB-6B6750159222}">
      <dgm:prSet/>
      <dgm:spPr/>
      <dgm:t>
        <a:bodyPr/>
        <a:lstStyle/>
        <a:p>
          <a:endParaRPr lang="pl-PL"/>
        </a:p>
      </dgm:t>
    </dgm:pt>
    <dgm:pt modelId="{F01815F4-E532-4A05-A569-4A3A6D97DAA3}" type="sibTrans" cxnId="{738B6D95-5A01-49B0-9DBB-6B6750159222}">
      <dgm:prSet/>
      <dgm:spPr/>
      <dgm:t>
        <a:bodyPr/>
        <a:lstStyle/>
        <a:p>
          <a:endParaRPr lang="pl-PL"/>
        </a:p>
      </dgm:t>
    </dgm:pt>
    <dgm:pt modelId="{EC565B1B-A3C8-4A37-8498-818182B116C6}">
      <dgm:prSet phldrT="[Tekst]"/>
      <dgm:spPr/>
      <dgm:t>
        <a:bodyPr/>
        <a:lstStyle/>
        <a:p>
          <a:r>
            <a:rPr lang="pl-PL" dirty="0" err="1"/>
            <a:t>Heat</a:t>
          </a:r>
          <a:r>
            <a:rPr lang="pl-PL" dirty="0"/>
            <a:t> </a:t>
          </a:r>
          <a:r>
            <a:rPr lang="pl-PL" dirty="0" err="1"/>
            <a:t>pumps</a:t>
          </a:r>
          <a:br>
            <a:rPr lang="pl-PL" dirty="0"/>
          </a:br>
          <a:r>
            <a:rPr lang="pl-PL" dirty="0"/>
            <a:t>e-</a:t>
          </a:r>
          <a:r>
            <a:rPr lang="pl-PL" dirty="0" err="1"/>
            <a:t>mobility</a:t>
          </a:r>
          <a:endParaRPr lang="pl-PL" dirty="0"/>
        </a:p>
      </dgm:t>
    </dgm:pt>
    <dgm:pt modelId="{E2B20D80-67F9-4BFE-8D44-18780B88D67F}" type="parTrans" cxnId="{E186A846-096B-43F1-B974-1053EF144E96}">
      <dgm:prSet/>
      <dgm:spPr/>
      <dgm:t>
        <a:bodyPr/>
        <a:lstStyle/>
        <a:p>
          <a:endParaRPr lang="pl-PL"/>
        </a:p>
      </dgm:t>
    </dgm:pt>
    <dgm:pt modelId="{C71F7AFD-C48E-4F7A-A153-CF063D19C81C}" type="sibTrans" cxnId="{E186A846-096B-43F1-B974-1053EF144E96}">
      <dgm:prSet/>
      <dgm:spPr/>
      <dgm:t>
        <a:bodyPr/>
        <a:lstStyle/>
        <a:p>
          <a:endParaRPr lang="pl-PL"/>
        </a:p>
      </dgm:t>
    </dgm:pt>
    <dgm:pt modelId="{9F08449F-3731-4DDA-81D2-4E7D5685BC44}">
      <dgm:prSet phldrT="[Tekst]"/>
      <dgm:spPr/>
      <dgm:t>
        <a:bodyPr/>
        <a:lstStyle/>
        <a:p>
          <a:r>
            <a:rPr lang="pl-PL" dirty="0" err="1"/>
            <a:t>Electrolysis</a:t>
          </a:r>
          <a:endParaRPr lang="pl-PL" dirty="0"/>
        </a:p>
      </dgm:t>
    </dgm:pt>
    <dgm:pt modelId="{D40C2197-0904-4D97-9350-36AA07BC4AF1}" type="parTrans" cxnId="{75729FBF-7C8B-4DC6-9191-3F8D565EDB1C}">
      <dgm:prSet/>
      <dgm:spPr/>
      <dgm:t>
        <a:bodyPr/>
        <a:lstStyle/>
        <a:p>
          <a:endParaRPr lang="pl-PL"/>
        </a:p>
      </dgm:t>
    </dgm:pt>
    <dgm:pt modelId="{F29FEC07-5E76-4BEB-A1AF-CB3471C96122}" type="sibTrans" cxnId="{75729FBF-7C8B-4DC6-9191-3F8D565EDB1C}">
      <dgm:prSet/>
      <dgm:spPr/>
      <dgm:t>
        <a:bodyPr/>
        <a:lstStyle/>
        <a:p>
          <a:endParaRPr lang="pl-PL"/>
        </a:p>
      </dgm:t>
    </dgm:pt>
    <dgm:pt modelId="{7CB6CF52-A792-49C7-B424-F9CE6B486839}">
      <dgm:prSet phldrT="[Tekst]"/>
      <dgm:spPr/>
      <dgm:t>
        <a:bodyPr/>
        <a:lstStyle/>
        <a:p>
          <a:r>
            <a:rPr lang="pl-PL" dirty="0" err="1"/>
            <a:t>Hydrogen</a:t>
          </a:r>
          <a:endParaRPr lang="pl-PL" dirty="0"/>
        </a:p>
        <a:p>
          <a:r>
            <a:rPr lang="pl-PL" dirty="0" err="1"/>
            <a:t>Ammonia</a:t>
          </a:r>
          <a:endParaRPr lang="pl-PL" dirty="0"/>
        </a:p>
      </dgm:t>
    </dgm:pt>
    <dgm:pt modelId="{6BAA9615-7A69-4FF3-939D-48BDA1DF590B}" type="parTrans" cxnId="{CCCE0A29-9307-4F19-8C1C-FEDF333A85E8}">
      <dgm:prSet/>
      <dgm:spPr/>
      <dgm:t>
        <a:bodyPr/>
        <a:lstStyle/>
        <a:p>
          <a:endParaRPr lang="pl-PL"/>
        </a:p>
      </dgm:t>
    </dgm:pt>
    <dgm:pt modelId="{C158622A-E957-42B5-96FD-D32201AA4712}" type="sibTrans" cxnId="{CCCE0A29-9307-4F19-8C1C-FEDF333A85E8}">
      <dgm:prSet/>
      <dgm:spPr/>
      <dgm:t>
        <a:bodyPr/>
        <a:lstStyle/>
        <a:p>
          <a:endParaRPr lang="pl-PL"/>
        </a:p>
      </dgm:t>
    </dgm:pt>
    <dgm:pt modelId="{EF66EB5C-2694-4DE0-B6DC-C90B014E585F}">
      <dgm:prSet phldrT="[Tekst]"/>
      <dgm:spPr/>
      <dgm:t>
        <a:bodyPr/>
        <a:lstStyle/>
        <a:p>
          <a:r>
            <a:rPr lang="pl-PL" dirty="0" err="1"/>
            <a:t>Methanisation</a:t>
          </a:r>
          <a:endParaRPr lang="pl-PL" dirty="0"/>
        </a:p>
      </dgm:t>
    </dgm:pt>
    <dgm:pt modelId="{BAB93251-CD94-46F9-BBBE-7933AEBFA9B9}" type="parTrans" cxnId="{7B854C2C-6FFC-4934-B32A-49D6D594851D}">
      <dgm:prSet/>
      <dgm:spPr/>
      <dgm:t>
        <a:bodyPr/>
        <a:lstStyle/>
        <a:p>
          <a:endParaRPr lang="pl-PL"/>
        </a:p>
      </dgm:t>
    </dgm:pt>
    <dgm:pt modelId="{E2E36BFB-A970-4FFC-89CE-047BEE8AA080}" type="sibTrans" cxnId="{7B854C2C-6FFC-4934-B32A-49D6D594851D}">
      <dgm:prSet/>
      <dgm:spPr/>
      <dgm:t>
        <a:bodyPr/>
        <a:lstStyle/>
        <a:p>
          <a:endParaRPr lang="pl-PL"/>
        </a:p>
      </dgm:t>
    </dgm:pt>
    <dgm:pt modelId="{FFB2F63E-8B7C-4C7A-85C9-E789BEAF9082}">
      <dgm:prSet phldrT="[Tekst]"/>
      <dgm:spPr/>
      <dgm:t>
        <a:bodyPr/>
        <a:lstStyle/>
        <a:p>
          <a:r>
            <a:rPr lang="pl-PL" dirty="0" err="1"/>
            <a:t>Hydrogen</a:t>
          </a:r>
          <a:endParaRPr lang="pl-PL" dirty="0"/>
        </a:p>
        <a:p>
          <a:r>
            <a:rPr lang="pl-PL" dirty="0">
              <a:solidFill>
                <a:schemeClr val="bg1">
                  <a:lumMod val="75000"/>
                </a:schemeClr>
              </a:solidFill>
            </a:rPr>
            <a:t>Wood </a:t>
          </a:r>
          <a:r>
            <a:rPr lang="pl-PL" dirty="0" err="1">
              <a:solidFill>
                <a:schemeClr val="bg1">
                  <a:lumMod val="75000"/>
                </a:schemeClr>
              </a:solidFill>
            </a:rPr>
            <a:t>biomass</a:t>
          </a:r>
          <a:endParaRPr lang="pl-PL" dirty="0">
            <a:solidFill>
              <a:schemeClr val="bg1">
                <a:lumMod val="75000"/>
              </a:schemeClr>
            </a:solidFill>
          </a:endParaRPr>
        </a:p>
        <a:p>
          <a:r>
            <a:rPr lang="pl-PL" dirty="0" err="1">
              <a:solidFill>
                <a:schemeClr val="bg1">
                  <a:lumMod val="75000"/>
                </a:schemeClr>
              </a:solidFill>
            </a:rPr>
            <a:t>Agricultural</a:t>
          </a:r>
          <a:r>
            <a:rPr lang="pl-PL" dirty="0">
              <a:solidFill>
                <a:schemeClr val="bg1">
                  <a:lumMod val="75000"/>
                </a:schemeClr>
              </a:solidFill>
            </a:rPr>
            <a:t> </a:t>
          </a:r>
          <a:r>
            <a:rPr lang="pl-PL" dirty="0" err="1">
              <a:solidFill>
                <a:schemeClr val="bg1">
                  <a:lumMod val="75000"/>
                </a:schemeClr>
              </a:solidFill>
            </a:rPr>
            <a:t>biomass</a:t>
          </a:r>
          <a:endParaRPr lang="pl-PL" dirty="0">
            <a:solidFill>
              <a:schemeClr val="bg1">
                <a:lumMod val="75000"/>
              </a:schemeClr>
            </a:solidFill>
          </a:endParaRPr>
        </a:p>
      </dgm:t>
    </dgm:pt>
    <dgm:pt modelId="{AEFA9D6D-A665-4859-9C17-83F634CB9A53}" type="parTrans" cxnId="{CD446DCF-1597-4DDB-BB61-ACADF45795D6}">
      <dgm:prSet/>
      <dgm:spPr/>
      <dgm:t>
        <a:bodyPr/>
        <a:lstStyle/>
        <a:p>
          <a:endParaRPr lang="pl-PL"/>
        </a:p>
      </dgm:t>
    </dgm:pt>
    <dgm:pt modelId="{2D43D65E-A4E6-431B-9393-9CC9337C8063}" type="sibTrans" cxnId="{CD446DCF-1597-4DDB-BB61-ACADF45795D6}">
      <dgm:prSet/>
      <dgm:spPr/>
      <dgm:t>
        <a:bodyPr/>
        <a:lstStyle/>
        <a:p>
          <a:endParaRPr lang="pl-PL"/>
        </a:p>
      </dgm:t>
    </dgm:pt>
    <dgm:pt modelId="{98BD8F07-F463-4DC7-8E9D-9E9AF77F2DF9}" type="pres">
      <dgm:prSet presAssocID="{654474FB-17A4-48BE-84A4-91473BE67BB3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19A2F8D8-E94D-4FE5-87B4-DC84992183FF}" type="pres">
      <dgm:prSet presAssocID="{6E5887C4-8BA6-450B-A9EA-65799822E7EC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361E9C37-4BE5-44EC-8944-52EB9CDF7FDD}" type="pres">
      <dgm:prSet presAssocID="{6E5887C4-8BA6-450B-A9EA-65799822E7EC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</dgm:pt>
    <dgm:pt modelId="{5E251D04-4B15-4326-8F33-A7B8DA5E38B7}" type="pres">
      <dgm:prSet presAssocID="{9F08449F-3731-4DDA-81D2-4E7D5685BC44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6692D85E-8601-4BED-A690-19175E567C28}" type="pres">
      <dgm:prSet presAssocID="{9F08449F-3731-4DDA-81D2-4E7D5685BC44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</dgm:pt>
    <dgm:pt modelId="{2EF8E688-2ABC-488D-B329-3ADC1978FA1F}" type="pres">
      <dgm:prSet presAssocID="{EF66EB5C-2694-4DE0-B6DC-C90B014E585F}" presName="parentText3" presStyleLbl="node1" presStyleIdx="2" presStyleCnt="3">
        <dgm:presLayoutVars>
          <dgm:chMax/>
          <dgm:chPref val="3"/>
          <dgm:bulletEnabled val="1"/>
        </dgm:presLayoutVars>
      </dgm:prSet>
      <dgm:spPr/>
    </dgm:pt>
    <dgm:pt modelId="{EBBB8C69-8B3B-404D-8B28-2EDE8FFB617B}" type="pres">
      <dgm:prSet presAssocID="{EF66EB5C-2694-4DE0-B6DC-C90B014E585F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8CBE111D-1A89-4E2D-BBDF-35B36CFDD340}" type="presOf" srcId="{7CB6CF52-A792-49C7-B424-F9CE6B486839}" destId="{6692D85E-8601-4BED-A690-19175E567C28}" srcOrd="0" destOrd="0" presId="urn:microsoft.com/office/officeart/2009/3/layout/IncreasingArrowsProcess"/>
    <dgm:cxn modelId="{CCCE0A29-9307-4F19-8C1C-FEDF333A85E8}" srcId="{9F08449F-3731-4DDA-81D2-4E7D5685BC44}" destId="{7CB6CF52-A792-49C7-B424-F9CE6B486839}" srcOrd="0" destOrd="0" parTransId="{6BAA9615-7A69-4FF3-939D-48BDA1DF590B}" sibTransId="{C158622A-E957-42B5-96FD-D32201AA4712}"/>
    <dgm:cxn modelId="{DF507A29-4165-410F-BF3C-B8004F7A3CA1}" type="presOf" srcId="{FFB2F63E-8B7C-4C7A-85C9-E789BEAF9082}" destId="{EBBB8C69-8B3B-404D-8B28-2EDE8FFB617B}" srcOrd="0" destOrd="0" presId="urn:microsoft.com/office/officeart/2009/3/layout/IncreasingArrowsProcess"/>
    <dgm:cxn modelId="{7B854C2C-6FFC-4934-B32A-49D6D594851D}" srcId="{654474FB-17A4-48BE-84A4-91473BE67BB3}" destId="{EF66EB5C-2694-4DE0-B6DC-C90B014E585F}" srcOrd="2" destOrd="0" parTransId="{BAB93251-CD94-46F9-BBBE-7933AEBFA9B9}" sibTransId="{E2E36BFB-A970-4FFC-89CE-047BEE8AA080}"/>
    <dgm:cxn modelId="{E186A846-096B-43F1-B974-1053EF144E96}" srcId="{6E5887C4-8BA6-450B-A9EA-65799822E7EC}" destId="{EC565B1B-A3C8-4A37-8498-818182B116C6}" srcOrd="0" destOrd="0" parTransId="{E2B20D80-67F9-4BFE-8D44-18780B88D67F}" sibTransId="{C71F7AFD-C48E-4F7A-A153-CF063D19C81C}"/>
    <dgm:cxn modelId="{292A4A75-BDB2-4505-AE91-750C04C5783D}" type="presOf" srcId="{9F08449F-3731-4DDA-81D2-4E7D5685BC44}" destId="{5E251D04-4B15-4326-8F33-A7B8DA5E38B7}" srcOrd="0" destOrd="0" presId="urn:microsoft.com/office/officeart/2009/3/layout/IncreasingArrowsProcess"/>
    <dgm:cxn modelId="{76B3AD8C-5441-4A6B-9F8F-D8006F571711}" type="presOf" srcId="{654474FB-17A4-48BE-84A4-91473BE67BB3}" destId="{98BD8F07-F463-4DC7-8E9D-9E9AF77F2DF9}" srcOrd="0" destOrd="0" presId="urn:microsoft.com/office/officeart/2009/3/layout/IncreasingArrowsProcess"/>
    <dgm:cxn modelId="{738B6D95-5A01-49B0-9DBB-6B6750159222}" srcId="{654474FB-17A4-48BE-84A4-91473BE67BB3}" destId="{6E5887C4-8BA6-450B-A9EA-65799822E7EC}" srcOrd="0" destOrd="0" parTransId="{6BF8A21E-218D-405A-B1EC-D6750EC6C764}" sibTransId="{F01815F4-E532-4A05-A569-4A3A6D97DAA3}"/>
    <dgm:cxn modelId="{E9006FA3-5DA2-47E6-90F4-B7E5C23E9307}" type="presOf" srcId="{6E5887C4-8BA6-450B-A9EA-65799822E7EC}" destId="{19A2F8D8-E94D-4FE5-87B4-DC84992183FF}" srcOrd="0" destOrd="0" presId="urn:microsoft.com/office/officeart/2009/3/layout/IncreasingArrowsProcess"/>
    <dgm:cxn modelId="{75729FBF-7C8B-4DC6-9191-3F8D565EDB1C}" srcId="{654474FB-17A4-48BE-84A4-91473BE67BB3}" destId="{9F08449F-3731-4DDA-81D2-4E7D5685BC44}" srcOrd="1" destOrd="0" parTransId="{D40C2197-0904-4D97-9350-36AA07BC4AF1}" sibTransId="{F29FEC07-5E76-4BEB-A1AF-CB3471C96122}"/>
    <dgm:cxn modelId="{EFE49DC9-82C4-4B88-B79E-144B40EA032C}" type="presOf" srcId="{EC565B1B-A3C8-4A37-8498-818182B116C6}" destId="{361E9C37-4BE5-44EC-8944-52EB9CDF7FDD}" srcOrd="0" destOrd="0" presId="urn:microsoft.com/office/officeart/2009/3/layout/IncreasingArrowsProcess"/>
    <dgm:cxn modelId="{CD446DCF-1597-4DDB-BB61-ACADF45795D6}" srcId="{EF66EB5C-2694-4DE0-B6DC-C90B014E585F}" destId="{FFB2F63E-8B7C-4C7A-85C9-E789BEAF9082}" srcOrd="0" destOrd="0" parTransId="{AEFA9D6D-A665-4859-9C17-83F634CB9A53}" sibTransId="{2D43D65E-A4E6-431B-9393-9CC9337C8063}"/>
    <dgm:cxn modelId="{5BF405F0-C0DA-42B5-926E-44E0077D4B8E}" type="presOf" srcId="{EF66EB5C-2694-4DE0-B6DC-C90B014E585F}" destId="{2EF8E688-2ABC-488D-B329-3ADC1978FA1F}" srcOrd="0" destOrd="0" presId="urn:microsoft.com/office/officeart/2009/3/layout/IncreasingArrowsProcess"/>
    <dgm:cxn modelId="{678E6BC3-FBEE-4AF7-BA99-A3F82319BD66}" type="presParOf" srcId="{98BD8F07-F463-4DC7-8E9D-9E9AF77F2DF9}" destId="{19A2F8D8-E94D-4FE5-87B4-DC84992183FF}" srcOrd="0" destOrd="0" presId="urn:microsoft.com/office/officeart/2009/3/layout/IncreasingArrowsProcess"/>
    <dgm:cxn modelId="{7EC7BF2A-E7E6-4757-8E06-BE872E47BAFD}" type="presParOf" srcId="{98BD8F07-F463-4DC7-8E9D-9E9AF77F2DF9}" destId="{361E9C37-4BE5-44EC-8944-52EB9CDF7FDD}" srcOrd="1" destOrd="0" presId="urn:microsoft.com/office/officeart/2009/3/layout/IncreasingArrowsProcess"/>
    <dgm:cxn modelId="{053FD21B-5011-4861-BB08-5B4E94001205}" type="presParOf" srcId="{98BD8F07-F463-4DC7-8E9D-9E9AF77F2DF9}" destId="{5E251D04-4B15-4326-8F33-A7B8DA5E38B7}" srcOrd="2" destOrd="0" presId="urn:microsoft.com/office/officeart/2009/3/layout/IncreasingArrowsProcess"/>
    <dgm:cxn modelId="{56EEE7CE-57F9-4F68-B3FD-3A73C4276101}" type="presParOf" srcId="{98BD8F07-F463-4DC7-8E9D-9E9AF77F2DF9}" destId="{6692D85E-8601-4BED-A690-19175E567C28}" srcOrd="3" destOrd="0" presId="urn:microsoft.com/office/officeart/2009/3/layout/IncreasingArrowsProcess"/>
    <dgm:cxn modelId="{978B183B-6694-4DFF-A57C-AE5780B1EB4B}" type="presParOf" srcId="{98BD8F07-F463-4DC7-8E9D-9E9AF77F2DF9}" destId="{2EF8E688-2ABC-488D-B329-3ADC1978FA1F}" srcOrd="4" destOrd="0" presId="urn:microsoft.com/office/officeart/2009/3/layout/IncreasingArrowsProcess"/>
    <dgm:cxn modelId="{50BD6171-6BC0-4D52-A31A-663336AA158D}" type="presParOf" srcId="{98BD8F07-F463-4DC7-8E9D-9E9AF77F2DF9}" destId="{EBBB8C69-8B3B-404D-8B28-2EDE8FFB617B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FC30D4-52F8-4817-BFBD-0E618B9F827B}">
      <dsp:nvSpPr>
        <dsp:cNvPr id="0" name=""/>
        <dsp:cNvSpPr/>
      </dsp:nvSpPr>
      <dsp:spPr>
        <a:xfrm rot="5400000">
          <a:off x="4412659" y="112151"/>
          <a:ext cx="1718964" cy="1495499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/>
            <a:t>RES general target 2030 </a:t>
          </a:r>
        </a:p>
      </dsp:txBody>
      <dsp:txXfrm rot="-5400000">
        <a:off x="4757440" y="268291"/>
        <a:ext cx="1029401" cy="1183220"/>
      </dsp:txXfrm>
    </dsp:sp>
    <dsp:sp modelId="{0387B023-F408-4EBB-9D0B-E25FF1FF2B0B}">
      <dsp:nvSpPr>
        <dsp:cNvPr id="0" name=""/>
        <dsp:cNvSpPr/>
      </dsp:nvSpPr>
      <dsp:spPr>
        <a:xfrm>
          <a:off x="6065271" y="344212"/>
          <a:ext cx="1918364" cy="10313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Increase from currently 42% to min. </a:t>
          </a:r>
          <a:r>
            <a:rPr lang="pl-PL" sz="1400" b="1" kern="1200"/>
            <a:t>80% of gross power generation</a:t>
          </a:r>
        </a:p>
      </dsp:txBody>
      <dsp:txXfrm>
        <a:off x="6065271" y="344212"/>
        <a:ext cx="1918364" cy="1031378"/>
      </dsp:txXfrm>
    </dsp:sp>
    <dsp:sp modelId="{DE70E6AA-0391-4569-BA56-13E666F7E0E6}">
      <dsp:nvSpPr>
        <dsp:cNvPr id="0" name=""/>
        <dsp:cNvSpPr/>
      </dsp:nvSpPr>
      <dsp:spPr>
        <a:xfrm rot="5400000">
          <a:off x="2797519" y="112151"/>
          <a:ext cx="1718964" cy="1495499"/>
        </a:xfrm>
        <a:prstGeom prst="hexagon">
          <a:avLst>
            <a:gd name="adj" fmla="val 25000"/>
            <a:gd name="vf" fmla="val 115470"/>
          </a:avLst>
        </a:prstGeom>
        <a:solidFill>
          <a:schemeClr val="tx1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600" kern="1200"/>
        </a:p>
      </dsp:txBody>
      <dsp:txXfrm rot="-5400000">
        <a:off x="3142300" y="268291"/>
        <a:ext cx="1029401" cy="1183220"/>
      </dsp:txXfrm>
    </dsp:sp>
    <dsp:sp modelId="{9E4C3B03-EB2F-4B99-80FD-2D2F23C2EE2B}">
      <dsp:nvSpPr>
        <dsp:cNvPr id="0" name=""/>
        <dsp:cNvSpPr/>
      </dsp:nvSpPr>
      <dsp:spPr>
        <a:xfrm rot="5400000">
          <a:off x="3601995" y="1571209"/>
          <a:ext cx="1718964" cy="1495499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/>
            <a:t>Onshore Wind </a:t>
          </a:r>
          <a:br>
            <a:rPr lang="pl-PL" sz="1800" kern="1200"/>
          </a:br>
          <a:r>
            <a:rPr lang="pl-PL" sz="1800" kern="1200"/>
            <a:t>56 GW</a:t>
          </a:r>
        </a:p>
      </dsp:txBody>
      <dsp:txXfrm rot="-5400000">
        <a:off x="3946776" y="1727349"/>
        <a:ext cx="1029401" cy="1183220"/>
      </dsp:txXfrm>
    </dsp:sp>
    <dsp:sp modelId="{C83E1CF9-6D91-4726-B1CC-CC1760C1041C}">
      <dsp:nvSpPr>
        <dsp:cNvPr id="0" name=""/>
        <dsp:cNvSpPr/>
      </dsp:nvSpPr>
      <dsp:spPr>
        <a:xfrm>
          <a:off x="1795363" y="1803269"/>
          <a:ext cx="1856482" cy="10313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New 2030 target </a:t>
          </a:r>
          <a:br>
            <a:rPr lang="pl-PL" sz="1400" kern="1200"/>
          </a:br>
          <a:r>
            <a:rPr lang="pl-PL" sz="1400" kern="1200"/>
            <a:t>of </a:t>
          </a:r>
          <a:r>
            <a:rPr lang="pl-PL" sz="1400" b="1" kern="1200"/>
            <a:t>115 GW </a:t>
          </a:r>
        </a:p>
      </dsp:txBody>
      <dsp:txXfrm>
        <a:off x="1795363" y="1803269"/>
        <a:ext cx="1856482" cy="1031378"/>
      </dsp:txXfrm>
    </dsp:sp>
    <dsp:sp modelId="{B3AF5D5B-1989-448C-8BDD-72B638A6D193}">
      <dsp:nvSpPr>
        <dsp:cNvPr id="0" name=""/>
        <dsp:cNvSpPr/>
      </dsp:nvSpPr>
      <dsp:spPr>
        <a:xfrm rot="5400000">
          <a:off x="5217134" y="1571209"/>
          <a:ext cx="1718964" cy="1495499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600" kern="1200"/>
        </a:p>
      </dsp:txBody>
      <dsp:txXfrm rot="-5400000">
        <a:off x="5561915" y="1727349"/>
        <a:ext cx="1029401" cy="1183220"/>
      </dsp:txXfrm>
    </dsp:sp>
    <dsp:sp modelId="{552BE75A-C87E-4DB1-B376-BDF220F0CA22}">
      <dsp:nvSpPr>
        <dsp:cNvPr id="0" name=""/>
        <dsp:cNvSpPr/>
      </dsp:nvSpPr>
      <dsp:spPr>
        <a:xfrm rot="5400000">
          <a:off x="4412659" y="3030266"/>
          <a:ext cx="1718964" cy="1495499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/>
            <a:t>Solar PV 59 GW</a:t>
          </a:r>
        </a:p>
      </dsp:txBody>
      <dsp:txXfrm rot="-5400000">
        <a:off x="4757440" y="3186406"/>
        <a:ext cx="1029401" cy="1183220"/>
      </dsp:txXfrm>
    </dsp:sp>
    <dsp:sp modelId="{FBA2695E-1E44-4E75-B2F3-4AC0E48BBC4C}">
      <dsp:nvSpPr>
        <dsp:cNvPr id="0" name=""/>
        <dsp:cNvSpPr/>
      </dsp:nvSpPr>
      <dsp:spPr>
        <a:xfrm>
          <a:off x="6065271" y="3262326"/>
          <a:ext cx="1918364" cy="10313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New 2030 target </a:t>
          </a:r>
          <a:br>
            <a:rPr lang="pl-PL" sz="1400" kern="1200"/>
          </a:br>
          <a:r>
            <a:rPr lang="pl-PL" sz="1400" kern="1200"/>
            <a:t>of </a:t>
          </a:r>
          <a:r>
            <a:rPr lang="pl-PL" sz="1400" b="1" kern="1200"/>
            <a:t>215 GW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New development equally split between rooftop and ground-mounted solar PV</a:t>
          </a:r>
        </a:p>
      </dsp:txBody>
      <dsp:txXfrm>
        <a:off x="6065271" y="3262326"/>
        <a:ext cx="1918364" cy="1031378"/>
      </dsp:txXfrm>
    </dsp:sp>
    <dsp:sp modelId="{C75566C3-A509-4954-B4C6-F6ED898AE7D5}">
      <dsp:nvSpPr>
        <dsp:cNvPr id="0" name=""/>
        <dsp:cNvSpPr/>
      </dsp:nvSpPr>
      <dsp:spPr>
        <a:xfrm rot="5400000">
          <a:off x="2797519" y="3030266"/>
          <a:ext cx="1718964" cy="1495499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600" kern="1200"/>
        </a:p>
      </dsp:txBody>
      <dsp:txXfrm rot="-5400000">
        <a:off x="3142300" y="3186406"/>
        <a:ext cx="1029401" cy="1183220"/>
      </dsp:txXfrm>
    </dsp:sp>
    <dsp:sp modelId="{0070F83A-DCF1-45DC-8A78-4C9E6A0AB10F}">
      <dsp:nvSpPr>
        <dsp:cNvPr id="0" name=""/>
        <dsp:cNvSpPr/>
      </dsp:nvSpPr>
      <dsp:spPr>
        <a:xfrm rot="5400000">
          <a:off x="3601995" y="4489323"/>
          <a:ext cx="1718964" cy="1495499"/>
        </a:xfrm>
        <a:prstGeom prst="hexagon">
          <a:avLst>
            <a:gd name="adj" fmla="val 25000"/>
            <a:gd name="vf" fmla="val 115470"/>
          </a:avLst>
        </a:prstGeom>
        <a:solidFill>
          <a:schemeClr val="tx1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/>
            <a:t>Offshore Wind</a:t>
          </a:r>
          <a:br>
            <a:rPr lang="pl-PL" sz="1800" kern="1200"/>
          </a:br>
          <a:r>
            <a:rPr lang="pl-PL" sz="1800" kern="1200"/>
            <a:t>7 GW</a:t>
          </a:r>
        </a:p>
      </dsp:txBody>
      <dsp:txXfrm rot="-5400000">
        <a:off x="3946776" y="4645463"/>
        <a:ext cx="1029401" cy="1183220"/>
      </dsp:txXfrm>
    </dsp:sp>
    <dsp:sp modelId="{2FE0589F-895B-4CAB-B1C6-D697C0616FC8}">
      <dsp:nvSpPr>
        <dsp:cNvPr id="0" name=""/>
        <dsp:cNvSpPr/>
      </dsp:nvSpPr>
      <dsp:spPr>
        <a:xfrm>
          <a:off x="1795363" y="4721384"/>
          <a:ext cx="1856482" cy="10313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New targets:</a:t>
          </a:r>
          <a:br>
            <a:rPr lang="pl-PL" sz="1400" kern="1200"/>
          </a:br>
          <a:r>
            <a:rPr lang="pl-PL" sz="1400" kern="1200"/>
            <a:t> 2030 – </a:t>
          </a:r>
          <a:r>
            <a:rPr lang="pl-PL" sz="1400" b="1" kern="1200"/>
            <a:t>30 GW</a:t>
          </a:r>
          <a:r>
            <a:rPr lang="pl-PL" sz="1400" kern="1200"/>
            <a:t>, </a:t>
          </a:r>
          <a:br>
            <a:rPr lang="pl-PL" sz="1400" kern="1200"/>
          </a:br>
          <a:r>
            <a:rPr lang="pl-PL" sz="1400" kern="1200"/>
            <a:t>2035 – 40 GW, </a:t>
          </a:r>
          <a:br>
            <a:rPr lang="pl-PL" sz="1400" kern="1200"/>
          </a:br>
          <a:r>
            <a:rPr lang="pl-PL" sz="1400" kern="1200"/>
            <a:t>2045 – 70 GW</a:t>
          </a:r>
        </a:p>
      </dsp:txBody>
      <dsp:txXfrm>
        <a:off x="1795363" y="4721384"/>
        <a:ext cx="1856482" cy="1031378"/>
      </dsp:txXfrm>
    </dsp:sp>
    <dsp:sp modelId="{0485E0AD-076C-47D7-98E9-B71B73031E32}">
      <dsp:nvSpPr>
        <dsp:cNvPr id="0" name=""/>
        <dsp:cNvSpPr/>
      </dsp:nvSpPr>
      <dsp:spPr>
        <a:xfrm rot="5400000">
          <a:off x="5217134" y="4489323"/>
          <a:ext cx="1718964" cy="1495499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600" kern="1200"/>
        </a:p>
      </dsp:txBody>
      <dsp:txXfrm rot="-5400000">
        <a:off x="5561915" y="4645463"/>
        <a:ext cx="1029401" cy="11832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A2F8D8-E94D-4FE5-87B4-DC84992183FF}">
      <dsp:nvSpPr>
        <dsp:cNvPr id="0" name=""/>
        <dsp:cNvSpPr/>
      </dsp:nvSpPr>
      <dsp:spPr>
        <a:xfrm>
          <a:off x="0" y="712939"/>
          <a:ext cx="8630833" cy="1256978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19954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/>
            <a:t>Direct </a:t>
          </a:r>
          <a:r>
            <a:rPr lang="pl-PL" sz="2400" kern="1200" dirty="0" err="1"/>
            <a:t>electrification</a:t>
          </a:r>
          <a:endParaRPr lang="pl-PL" sz="2400" kern="1200" dirty="0"/>
        </a:p>
      </dsp:txBody>
      <dsp:txXfrm>
        <a:off x="0" y="1027184"/>
        <a:ext cx="8316589" cy="628489"/>
      </dsp:txXfrm>
    </dsp:sp>
    <dsp:sp modelId="{361E9C37-4BE5-44EC-8944-52EB9CDF7FDD}">
      <dsp:nvSpPr>
        <dsp:cNvPr id="0" name=""/>
        <dsp:cNvSpPr/>
      </dsp:nvSpPr>
      <dsp:spPr>
        <a:xfrm>
          <a:off x="0" y="1682250"/>
          <a:ext cx="2658296" cy="242140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 err="1"/>
            <a:t>Heat</a:t>
          </a:r>
          <a:r>
            <a:rPr lang="pl-PL" sz="2400" kern="1200" dirty="0"/>
            <a:t> </a:t>
          </a:r>
          <a:r>
            <a:rPr lang="pl-PL" sz="2400" kern="1200" dirty="0" err="1"/>
            <a:t>pumps</a:t>
          </a:r>
          <a:br>
            <a:rPr lang="pl-PL" sz="2400" kern="1200" dirty="0"/>
          </a:br>
          <a:r>
            <a:rPr lang="pl-PL" sz="2400" kern="1200" dirty="0"/>
            <a:t>e-</a:t>
          </a:r>
          <a:r>
            <a:rPr lang="pl-PL" sz="2400" kern="1200" dirty="0" err="1"/>
            <a:t>mobility</a:t>
          </a:r>
          <a:endParaRPr lang="pl-PL" sz="2400" kern="1200" dirty="0"/>
        </a:p>
      </dsp:txBody>
      <dsp:txXfrm>
        <a:off x="0" y="1682250"/>
        <a:ext cx="2658296" cy="2421402"/>
      </dsp:txXfrm>
    </dsp:sp>
    <dsp:sp modelId="{5E251D04-4B15-4326-8F33-A7B8DA5E38B7}">
      <dsp:nvSpPr>
        <dsp:cNvPr id="0" name=""/>
        <dsp:cNvSpPr/>
      </dsp:nvSpPr>
      <dsp:spPr>
        <a:xfrm>
          <a:off x="2658296" y="1131932"/>
          <a:ext cx="5972536" cy="1256978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19954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 err="1"/>
            <a:t>Electrolysis</a:t>
          </a:r>
          <a:endParaRPr lang="pl-PL" sz="2400" kern="1200" dirty="0"/>
        </a:p>
      </dsp:txBody>
      <dsp:txXfrm>
        <a:off x="2658296" y="1446177"/>
        <a:ext cx="5658292" cy="628489"/>
      </dsp:txXfrm>
    </dsp:sp>
    <dsp:sp modelId="{6692D85E-8601-4BED-A690-19175E567C28}">
      <dsp:nvSpPr>
        <dsp:cNvPr id="0" name=""/>
        <dsp:cNvSpPr/>
      </dsp:nvSpPr>
      <dsp:spPr>
        <a:xfrm>
          <a:off x="2658296" y="2101243"/>
          <a:ext cx="2658296" cy="242140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 err="1"/>
            <a:t>Hydrogen</a:t>
          </a:r>
          <a:endParaRPr lang="pl-PL" sz="2400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 err="1"/>
            <a:t>Ammonia</a:t>
          </a:r>
          <a:endParaRPr lang="pl-PL" sz="2400" kern="1200" dirty="0"/>
        </a:p>
      </dsp:txBody>
      <dsp:txXfrm>
        <a:off x="2658296" y="2101243"/>
        <a:ext cx="2658296" cy="2421402"/>
      </dsp:txXfrm>
    </dsp:sp>
    <dsp:sp modelId="{2EF8E688-2ABC-488D-B329-3ADC1978FA1F}">
      <dsp:nvSpPr>
        <dsp:cNvPr id="0" name=""/>
        <dsp:cNvSpPr/>
      </dsp:nvSpPr>
      <dsp:spPr>
        <a:xfrm>
          <a:off x="5316593" y="1550924"/>
          <a:ext cx="3314239" cy="1256978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19954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 err="1"/>
            <a:t>Methanisation</a:t>
          </a:r>
          <a:endParaRPr lang="pl-PL" sz="2400" kern="1200" dirty="0"/>
        </a:p>
      </dsp:txBody>
      <dsp:txXfrm>
        <a:off x="5316593" y="1865169"/>
        <a:ext cx="2999995" cy="628489"/>
      </dsp:txXfrm>
    </dsp:sp>
    <dsp:sp modelId="{EBBB8C69-8B3B-404D-8B28-2EDE8FFB617B}">
      <dsp:nvSpPr>
        <dsp:cNvPr id="0" name=""/>
        <dsp:cNvSpPr/>
      </dsp:nvSpPr>
      <dsp:spPr>
        <a:xfrm>
          <a:off x="5316593" y="2520236"/>
          <a:ext cx="2658296" cy="23859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 err="1"/>
            <a:t>Hydrogen</a:t>
          </a:r>
          <a:endParaRPr lang="pl-PL" sz="2400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>
              <a:solidFill>
                <a:schemeClr val="bg1">
                  <a:lumMod val="75000"/>
                </a:schemeClr>
              </a:solidFill>
            </a:rPr>
            <a:t>Wood </a:t>
          </a:r>
          <a:r>
            <a:rPr lang="pl-PL" sz="2400" kern="1200" dirty="0" err="1">
              <a:solidFill>
                <a:schemeClr val="bg1">
                  <a:lumMod val="75000"/>
                </a:schemeClr>
              </a:solidFill>
            </a:rPr>
            <a:t>biomass</a:t>
          </a:r>
          <a:endParaRPr lang="pl-PL" sz="2400" kern="1200" dirty="0">
            <a:solidFill>
              <a:schemeClr val="bg1">
                <a:lumMod val="75000"/>
              </a:schemeClr>
            </a:solidFill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 err="1">
              <a:solidFill>
                <a:schemeClr val="bg1">
                  <a:lumMod val="75000"/>
                </a:schemeClr>
              </a:solidFill>
            </a:rPr>
            <a:t>Agricultural</a:t>
          </a:r>
          <a:r>
            <a:rPr lang="pl-PL" sz="2400" kern="1200" dirty="0">
              <a:solidFill>
                <a:schemeClr val="bg1">
                  <a:lumMod val="75000"/>
                </a:schemeClr>
              </a:solidFill>
            </a:rPr>
            <a:t> </a:t>
          </a:r>
          <a:r>
            <a:rPr lang="pl-PL" sz="2400" kern="1200" dirty="0" err="1">
              <a:solidFill>
                <a:schemeClr val="bg1">
                  <a:lumMod val="75000"/>
                </a:schemeClr>
              </a:solidFill>
            </a:rPr>
            <a:t>biomass</a:t>
          </a:r>
          <a:endParaRPr lang="pl-PL" sz="2400" kern="1200" dirty="0">
            <a:solidFill>
              <a:schemeClr val="bg1">
                <a:lumMod val="75000"/>
              </a:schemeClr>
            </a:solidFill>
          </a:endParaRPr>
        </a:p>
      </dsp:txBody>
      <dsp:txXfrm>
        <a:off x="5316593" y="2520236"/>
        <a:ext cx="2658296" cy="2385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79610-6CE0-474B-BA97-4B470301001D}" type="datetimeFigureOut">
              <a:rPr lang="pl-PL" smtClean="0"/>
              <a:t>13.04.2022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541D-D0AE-4856-AECF-3B853E1CDB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2087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79610-6CE0-474B-BA97-4B470301001D}" type="datetimeFigureOut">
              <a:rPr lang="pl-PL" smtClean="0"/>
              <a:t>13.04.2022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541D-D0AE-4856-AECF-3B853E1CDB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8852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79610-6CE0-474B-BA97-4B470301001D}" type="datetimeFigureOut">
              <a:rPr lang="pl-PL" smtClean="0"/>
              <a:t>13.04.2022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541D-D0AE-4856-AECF-3B853E1CDB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7366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79610-6CE0-474B-BA97-4B470301001D}" type="datetimeFigureOut">
              <a:rPr lang="pl-PL" smtClean="0"/>
              <a:t>13.04.2022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541D-D0AE-4856-AECF-3B853E1CDB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3118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79610-6CE0-474B-BA97-4B470301001D}" type="datetimeFigureOut">
              <a:rPr lang="pl-PL" smtClean="0"/>
              <a:t>13.04.2022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541D-D0AE-4856-AECF-3B853E1CDB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5674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79610-6CE0-474B-BA97-4B470301001D}" type="datetimeFigureOut">
              <a:rPr lang="pl-PL" smtClean="0"/>
              <a:t>13.04.2022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541D-D0AE-4856-AECF-3B853E1CDB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1556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79610-6CE0-474B-BA97-4B470301001D}" type="datetimeFigureOut">
              <a:rPr lang="pl-PL" smtClean="0"/>
              <a:t>13.04.2022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541D-D0AE-4856-AECF-3B853E1CDB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1974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79610-6CE0-474B-BA97-4B470301001D}" type="datetimeFigureOut">
              <a:rPr lang="pl-PL" smtClean="0"/>
              <a:t>13.04.2022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541D-D0AE-4856-AECF-3B853E1CDB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31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79610-6CE0-474B-BA97-4B470301001D}" type="datetimeFigureOut">
              <a:rPr lang="pl-PL" smtClean="0"/>
              <a:t>13.04.2022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541D-D0AE-4856-AECF-3B853E1CDB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1909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79610-6CE0-474B-BA97-4B470301001D}" type="datetimeFigureOut">
              <a:rPr lang="pl-PL" smtClean="0"/>
              <a:t>13.04.2022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541D-D0AE-4856-AECF-3B853E1CDB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1635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79610-6CE0-474B-BA97-4B470301001D}" type="datetimeFigureOut">
              <a:rPr lang="pl-PL" smtClean="0"/>
              <a:t>13.04.2022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541D-D0AE-4856-AECF-3B853E1CDB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4405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79610-6CE0-474B-BA97-4B470301001D}" type="datetimeFigureOut">
              <a:rPr lang="pl-PL" smtClean="0"/>
              <a:t>13.04.2022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7541D-D0AE-4856-AECF-3B853E1CDB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1534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10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12" Type="http://schemas.openxmlformats.org/officeDocument/2006/relationships/image" Target="../media/image9.sv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8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7.sv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6.png"/><Relationship Id="rId1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51D47CCB-35F0-4F9D-9743-2F2888D11077}"/>
              </a:ext>
            </a:extLst>
          </p:cNvPr>
          <p:cNvSpPr/>
          <p:nvPr/>
        </p:nvSpPr>
        <p:spPr>
          <a:xfrm>
            <a:off x="-13" y="5999936"/>
            <a:ext cx="9202771" cy="554996"/>
          </a:xfrm>
          <a:prstGeom prst="rect">
            <a:avLst/>
          </a:prstGeom>
          <a:solidFill>
            <a:srgbClr val="E0C28A">
              <a:alpha val="50000"/>
            </a:srgbClr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>
              <a:spcAft>
                <a:spcPts val="300"/>
              </a:spcAft>
            </a:pPr>
            <a:r>
              <a:rPr lang="en-GB" sz="18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</a:rPr>
              <a:t>Christian Schnell PhD, senior expert, legal advisor, partner at Dentons</a:t>
            </a:r>
            <a:r>
              <a:rPr lang="pl-PL" sz="18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</a:rPr>
              <a:t> </a:t>
            </a:r>
            <a:endParaRPr lang="pl-PL" sz="1200" b="1">
              <a:solidFill>
                <a:schemeClr val="tx1">
                  <a:lumMod val="65000"/>
                  <a:lumOff val="35000"/>
                </a:schemeClr>
              </a:solidFill>
              <a:highlight>
                <a:srgbClr val="FF00FF"/>
              </a:highlight>
              <a:latin typeface="Corbel" panose="020B0503020204020204" pitchFamily="34" charset="0"/>
              <a:ea typeface="Ebrima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Prostokąt 5">
            <a:extLst>
              <a:ext uri="{FF2B5EF4-FFF2-40B4-BE49-F238E27FC236}">
                <a16:creationId xmlns:a16="http://schemas.microsoft.com/office/drawing/2014/main" id="{A59C5AA7-89C9-4D05-A950-4CEE0FA1F336}"/>
              </a:ext>
            </a:extLst>
          </p:cNvPr>
          <p:cNvSpPr/>
          <p:nvPr/>
        </p:nvSpPr>
        <p:spPr>
          <a:xfrm>
            <a:off x="1" y="4425436"/>
            <a:ext cx="9202764" cy="965714"/>
          </a:xfrm>
          <a:prstGeom prst="rect">
            <a:avLst/>
          </a:prstGeom>
          <a:solidFill>
            <a:srgbClr val="C00000"/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72000" rIns="180000" bIns="72000" rtlCol="0" anchor="ctr"/>
          <a:lstStyle/>
          <a:p>
            <a:pPr marL="92075"/>
            <a:r>
              <a:rPr lang="pl-PL" sz="2800" b="1">
                <a:solidFill>
                  <a:schemeClr val="bg1"/>
                </a:solidFill>
                <a:latin typeface="Corbel" panose="020B0503020204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Renewable energy auction systems in the V4 countries </a:t>
            </a:r>
          </a:p>
        </p:txBody>
      </p:sp>
      <p:sp>
        <p:nvSpPr>
          <p:cNvPr id="5" name="Prostokąt 11">
            <a:extLst>
              <a:ext uri="{FF2B5EF4-FFF2-40B4-BE49-F238E27FC236}">
                <a16:creationId xmlns:a16="http://schemas.microsoft.com/office/drawing/2014/main" id="{32D13830-37E0-4423-B33A-EC113C56CA0C}"/>
              </a:ext>
            </a:extLst>
          </p:cNvPr>
          <p:cNvSpPr/>
          <p:nvPr/>
        </p:nvSpPr>
        <p:spPr>
          <a:xfrm>
            <a:off x="0" y="5472522"/>
            <a:ext cx="9202760" cy="44413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>
              <a:spcAft>
                <a:spcPts val="300"/>
              </a:spcAft>
            </a:pPr>
            <a:r>
              <a:rPr lang="pl-PL" b="1">
                <a:latin typeface="Corbel" panose="020B0503020204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13 April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E63495-3970-4664-A7D5-AC0855EE9E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34799" y="513806"/>
            <a:ext cx="2157201" cy="75111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EB8BD57-7F9C-4583-987A-D581BB843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833179"/>
            <a:ext cx="4372577" cy="322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EU-funded project developed a photovoltaic farm to use solar power to produce electricity, which is fed into the grid. In all, ©Energia Dolina Zielawy">
            <a:extLst>
              <a:ext uri="{FF2B5EF4-FFF2-40B4-BE49-F238E27FC236}">
                <a16:creationId xmlns:a16="http://schemas.microsoft.com/office/drawing/2014/main" id="{48A2C7EA-06EB-4A78-A793-68014F6BB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372577" y="833179"/>
            <a:ext cx="4830181" cy="322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829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2D625E7E-8E53-4120-9F28-D9A92E2B6FF1}"/>
              </a:ext>
            </a:extLst>
          </p:cNvPr>
          <p:cNvSpPr/>
          <p:nvPr/>
        </p:nvSpPr>
        <p:spPr>
          <a:xfrm>
            <a:off x="-1" y="232413"/>
            <a:ext cx="11325225" cy="958212"/>
          </a:xfrm>
          <a:prstGeom prst="rect">
            <a:avLst/>
          </a:prstGeom>
          <a:solidFill>
            <a:srgbClr val="C00000"/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/>
            <a:r>
              <a:rPr lang="pl-PL" sz="2800" b="1">
                <a:latin typeface="Corbel" panose="020B0503020204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    Legal basis: </a:t>
            </a:r>
            <a:r>
              <a:rPr lang="en-GB" sz="2800" b="1">
                <a:effectLst/>
                <a:latin typeface="Corbel" panose="020B0503020204020204" pitchFamily="34" charset="0"/>
                <a:ea typeface="Calibri" panose="020F0502020204030204" pitchFamily="34" charset="0"/>
              </a:rPr>
              <a:t>Energy and Environment Aid Guidelines (EEAG)</a:t>
            </a:r>
            <a:endParaRPr lang="pl-PL" sz="2800" b="1">
              <a:latin typeface="Corbel" panose="020B0503020204020204" pitchFamily="34" charset="0"/>
              <a:ea typeface="Ebrima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899662-6A5E-4619-A7D2-7CCC92602650}"/>
              </a:ext>
            </a:extLst>
          </p:cNvPr>
          <p:cNvSpPr txBox="1"/>
          <p:nvPr/>
        </p:nvSpPr>
        <p:spPr>
          <a:xfrm>
            <a:off x="276223" y="1458558"/>
            <a:ext cx="10772775" cy="4145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2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EEAG must be followed in case of granting state aid </a:t>
            </a:r>
          </a:p>
          <a:p>
            <a:pPr marL="342900" lvl="0" indent="-342900">
              <a:lnSpc>
                <a:spcPct val="12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GB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EU member states are obliged to grant operative support in a competitive bidding proces</a:t>
            </a:r>
            <a:r>
              <a:rPr lang="pl-PL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s, </a:t>
            </a:r>
            <a:r>
              <a:rPr lang="en-GB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obligation is applicable from 2017 for all new investments with at least 1 MW installed capacity</a:t>
            </a:r>
            <a:endParaRPr lang="pl-PL" sz="200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GB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Aid shall be granted as a premium in addition to the market price (fixed premium or contract for difference</a:t>
            </a:r>
            <a:r>
              <a:rPr lang="pl-PL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with a pay-back obligation in case of market prices exceeding the bid price</a:t>
            </a:r>
            <a:r>
              <a:rPr lang="en-GB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lang="pl-PL" sz="200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GB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 installations shall sell its electricity directly in the market and take balancing Risk</a:t>
            </a:r>
            <a:r>
              <a:rPr lang="pl-PL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lnSpc>
                <a:spcPct val="12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GB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bidding process can be limited to specific technologies where a process open to all RES installations would lead to a suboptimal result, </a:t>
            </a:r>
            <a:r>
              <a:rPr lang="pl-PL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example</a:t>
            </a:r>
            <a:r>
              <a:rPr lang="en-GB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need to achieve </a:t>
            </a:r>
            <a:r>
              <a:rPr lang="pl-PL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technical </a:t>
            </a:r>
            <a:r>
              <a:rPr lang="en-GB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diversification or network constraints</a:t>
            </a:r>
            <a:r>
              <a:rPr lang="pl-PL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GB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grid stability</a:t>
            </a:r>
            <a:endParaRPr lang="pl-PL" sz="200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200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 systems already notified prior to 2017 can be continued</a:t>
            </a:r>
            <a:endParaRPr lang="pl-PL" sz="200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10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2D625E7E-8E53-4120-9F28-D9A92E2B6FF1}"/>
              </a:ext>
            </a:extLst>
          </p:cNvPr>
          <p:cNvSpPr/>
          <p:nvPr/>
        </p:nvSpPr>
        <p:spPr>
          <a:xfrm>
            <a:off x="-1" y="232413"/>
            <a:ext cx="11325225" cy="958212"/>
          </a:xfrm>
          <a:prstGeom prst="rect">
            <a:avLst/>
          </a:prstGeom>
          <a:solidFill>
            <a:srgbClr val="C00000"/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/>
            <a:r>
              <a:rPr lang="pl-PL" sz="2800" b="1">
                <a:latin typeface="Corbel" panose="020B0503020204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    V4: Recent experience with auction support systems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5CB364-0427-42A5-AF8F-91F144159F5F}"/>
              </a:ext>
            </a:extLst>
          </p:cNvPr>
          <p:cNvSpPr txBox="1"/>
          <p:nvPr/>
        </p:nvSpPr>
        <p:spPr>
          <a:xfrm>
            <a:off x="176211" y="1371841"/>
            <a:ext cx="10972800" cy="5253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2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GB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Only Poland and Hungary have for the time being implemented </a:t>
            </a:r>
            <a:r>
              <a:rPr lang="pl-PL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 </a:t>
            </a:r>
            <a:r>
              <a:rPr lang="en-GB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auction systems, Poland </a:t>
            </a:r>
            <a:r>
              <a:rPr lang="pl-PL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experienced</a:t>
            </a:r>
            <a:r>
              <a:rPr lang="en-GB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7 auction rounds and Hungary 5 auction rounds</a:t>
            </a:r>
            <a:endParaRPr lang="pl-PL" sz="200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GB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praxis has shown that auction systems are well designed for intermittent RES installations </a:t>
            </a:r>
            <a:r>
              <a:rPr lang="pl-PL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en-GB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compete </a:t>
            </a:r>
            <a:r>
              <a:rPr lang="pl-PL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success </a:t>
            </a:r>
            <a:r>
              <a:rPr lang="en-GB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same auction basket</a:t>
            </a:r>
            <a:endParaRPr lang="pl-PL" sz="200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GB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case administrative hurdles, e.g. planning law restrictions </a:t>
            </a:r>
            <a:r>
              <a:rPr lang="pl-PL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grid connection constraints</a:t>
            </a:r>
            <a:r>
              <a:rPr lang="pl-PL" sz="200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block one of the technologies only projects using the same technology compete between each other</a:t>
            </a:r>
            <a:endParaRPr lang="pl-PL" sz="200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GB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</a:t>
            </a:r>
            <a:r>
              <a:rPr lang="pl-PL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fuel based</a:t>
            </a:r>
            <a:r>
              <a:rPr lang="en-GB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RES technologies, e.g. biomass and biogas plants </a:t>
            </a:r>
            <a:r>
              <a:rPr lang="pl-PL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 also</a:t>
            </a:r>
            <a:r>
              <a:rPr lang="en-GB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small hydropower plants recent experience has shown that a competitive bidding system is not effective due to lack of installations being eligible for auction and therefore competition is missing</a:t>
            </a:r>
            <a:endParaRPr lang="pl-PL" sz="200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GB" sz="200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Consequently, changes of the support system to a feed-in tariff below 500 kW and feed-in premium without bidding process until 1 MW capacity have been introduced</a:t>
            </a:r>
            <a:endParaRPr lang="pl-PL" sz="200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200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Offshore wind requires an extra auction system and for developed projects individual notification of state aid</a:t>
            </a:r>
            <a:endParaRPr lang="pl-PL" sz="200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169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11">
            <a:extLst>
              <a:ext uri="{FF2B5EF4-FFF2-40B4-BE49-F238E27FC236}">
                <a16:creationId xmlns:a16="http://schemas.microsoft.com/office/drawing/2014/main" id="{3C6E2D7D-94E4-4AA0-B4C3-878BB906E246}"/>
              </a:ext>
            </a:extLst>
          </p:cNvPr>
          <p:cNvSpPr/>
          <p:nvPr/>
        </p:nvSpPr>
        <p:spPr>
          <a:xfrm>
            <a:off x="0" y="108000"/>
            <a:ext cx="12192000" cy="511126"/>
          </a:xfrm>
          <a:prstGeom prst="rect">
            <a:avLst/>
          </a:prstGeom>
          <a:solidFill>
            <a:srgbClr val="C00000"/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/>
            <a:r>
              <a:rPr lang="pl-PL" sz="2800" b="1">
                <a:latin typeface="Corbel" panose="020B0503020204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The German „Easter Package” - until 2035 to Net-Zero power generation</a:t>
            </a:r>
          </a:p>
        </p:txBody>
      </p:sp>
      <p:sp>
        <p:nvSpPr>
          <p:cNvPr id="6" name="Prostokąt 9">
            <a:extLst>
              <a:ext uri="{FF2B5EF4-FFF2-40B4-BE49-F238E27FC236}">
                <a16:creationId xmlns:a16="http://schemas.microsoft.com/office/drawing/2014/main" id="{48147D1A-5780-4CAE-8BED-50ECBCCF9953}"/>
              </a:ext>
            </a:extLst>
          </p:cNvPr>
          <p:cNvSpPr/>
          <p:nvPr/>
        </p:nvSpPr>
        <p:spPr>
          <a:xfrm>
            <a:off x="190896" y="6678000"/>
            <a:ext cx="9000000" cy="180000"/>
          </a:xfrm>
          <a:prstGeom prst="rect">
            <a:avLst/>
          </a:prstGeom>
          <a:noFill/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>
              <a:lnSpc>
                <a:spcPts val="1000"/>
              </a:lnSpc>
              <a:spcAft>
                <a:spcPts val="600"/>
              </a:spcAft>
            </a:pPr>
            <a:r>
              <a:rPr lang="pl-PL" sz="900" b="1">
                <a:solidFill>
                  <a:schemeClr val="tx1"/>
                </a:solidFill>
                <a:latin typeface="Corbel" panose="020B0503020204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Source: BMWi, Dentons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A06AA7FE-90C3-41C0-83B3-CEE869D944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5596075"/>
              </p:ext>
            </p:extLst>
          </p:nvPr>
        </p:nvGraphicFramePr>
        <p:xfrm>
          <a:off x="1079500" y="671025"/>
          <a:ext cx="9779000" cy="6096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allout: Line 8">
            <a:extLst>
              <a:ext uri="{FF2B5EF4-FFF2-40B4-BE49-F238E27FC236}">
                <a16:creationId xmlns:a16="http://schemas.microsoft.com/office/drawing/2014/main" id="{29352E59-9BCC-4EDB-AF69-39A9B4EE276C}"/>
              </a:ext>
            </a:extLst>
          </p:cNvPr>
          <p:cNvSpPr/>
          <p:nvPr/>
        </p:nvSpPr>
        <p:spPr>
          <a:xfrm>
            <a:off x="9612773" y="5410050"/>
            <a:ext cx="2077179" cy="1095748"/>
          </a:xfrm>
          <a:prstGeom prst="borderCallout1">
            <a:avLst>
              <a:gd name="adj1" fmla="val 38"/>
              <a:gd name="adj2" fmla="val -6499"/>
              <a:gd name="adj3" fmla="val -36907"/>
              <a:gd name="adj4" fmla="val -46623"/>
            </a:avLst>
          </a:prstGeom>
          <a:solidFill>
            <a:schemeClr val="accent6">
              <a:lumMod val="75000"/>
            </a:schemeClr>
          </a:solidFill>
          <a:ln w="12700" cap="flat" algn="ctr">
            <a:solidFill>
              <a:srgbClr val="92D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>
                <a:solidFill>
                  <a:schemeClr val="bg1"/>
                </a:solidFill>
              </a:rPr>
              <a:t>Rooftop feed-in tariff wil be increased, rooftop own-consumption faces decrease of incentives</a:t>
            </a:r>
          </a:p>
        </p:txBody>
      </p:sp>
      <p:sp>
        <p:nvSpPr>
          <p:cNvPr id="24" name="Callout: Line 23">
            <a:extLst>
              <a:ext uri="{FF2B5EF4-FFF2-40B4-BE49-F238E27FC236}">
                <a16:creationId xmlns:a16="http://schemas.microsoft.com/office/drawing/2014/main" id="{3B855987-1022-4F86-A7F0-791F07BF283D}"/>
              </a:ext>
            </a:extLst>
          </p:cNvPr>
          <p:cNvSpPr/>
          <p:nvPr/>
        </p:nvSpPr>
        <p:spPr>
          <a:xfrm>
            <a:off x="9612772" y="4134302"/>
            <a:ext cx="2077179" cy="1095748"/>
          </a:xfrm>
          <a:prstGeom prst="borderCallout1">
            <a:avLst>
              <a:gd name="adj1" fmla="val 38"/>
              <a:gd name="adj2" fmla="val -6499"/>
              <a:gd name="adj3" fmla="val 10903"/>
              <a:gd name="adj4" fmla="val -38368"/>
            </a:avLst>
          </a:prstGeom>
          <a:solidFill>
            <a:schemeClr val="accent6">
              <a:lumMod val="75000"/>
            </a:schemeClr>
          </a:solidFill>
          <a:ln w="12700" cap="flat" algn="ctr">
            <a:solidFill>
              <a:srgbClr val="92D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>
                <a:solidFill>
                  <a:schemeClr val="bg1"/>
                </a:solidFill>
              </a:rPr>
              <a:t>Higher incentives for solar PV combined with agricultural use and floating PV</a:t>
            </a:r>
          </a:p>
        </p:txBody>
      </p:sp>
      <p:sp>
        <p:nvSpPr>
          <p:cNvPr id="25" name="Callout: Line 24">
            <a:extLst>
              <a:ext uri="{FF2B5EF4-FFF2-40B4-BE49-F238E27FC236}">
                <a16:creationId xmlns:a16="http://schemas.microsoft.com/office/drawing/2014/main" id="{D17209A8-DFA7-40EF-8391-4380FBC7CDD5}"/>
              </a:ext>
            </a:extLst>
          </p:cNvPr>
          <p:cNvSpPr/>
          <p:nvPr/>
        </p:nvSpPr>
        <p:spPr>
          <a:xfrm>
            <a:off x="665017" y="1442839"/>
            <a:ext cx="2077179" cy="687414"/>
          </a:xfrm>
          <a:prstGeom prst="borderCallout1">
            <a:avLst>
              <a:gd name="adj1" fmla="val 9600"/>
              <a:gd name="adj2" fmla="val 104471"/>
              <a:gd name="adj3" fmla="val 166823"/>
              <a:gd name="adj4" fmla="val 147710"/>
            </a:avLst>
          </a:prstGeom>
          <a:solidFill>
            <a:schemeClr val="accent4">
              <a:lumMod val="75000"/>
            </a:schemeClr>
          </a:solidFill>
          <a:ln w="12700" cap="flat" algn="ctr">
            <a:solidFill>
              <a:schemeClr val="accent4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>
                <a:solidFill>
                  <a:schemeClr val="bg1"/>
                </a:solidFill>
              </a:rPr>
              <a:t>No further decrease of ceiling prices for the next two years</a:t>
            </a:r>
          </a:p>
        </p:txBody>
      </p:sp>
      <p:sp>
        <p:nvSpPr>
          <p:cNvPr id="26" name="Callout: Line 25">
            <a:extLst>
              <a:ext uri="{FF2B5EF4-FFF2-40B4-BE49-F238E27FC236}">
                <a16:creationId xmlns:a16="http://schemas.microsoft.com/office/drawing/2014/main" id="{F6D72C76-DC0D-4F9F-9F74-9B1C037F333D}"/>
              </a:ext>
            </a:extLst>
          </p:cNvPr>
          <p:cNvSpPr/>
          <p:nvPr/>
        </p:nvSpPr>
        <p:spPr>
          <a:xfrm>
            <a:off x="665017" y="2336066"/>
            <a:ext cx="2077179" cy="687414"/>
          </a:xfrm>
          <a:prstGeom prst="borderCallout1">
            <a:avLst>
              <a:gd name="adj1" fmla="val 9600"/>
              <a:gd name="adj2" fmla="val 104471"/>
              <a:gd name="adj3" fmla="val 53564"/>
              <a:gd name="adj4" fmla="val 124195"/>
            </a:avLst>
          </a:prstGeom>
          <a:solidFill>
            <a:schemeClr val="accent4">
              <a:lumMod val="75000"/>
            </a:schemeClr>
          </a:solidFill>
          <a:ln w="12700" cap="flat" algn="ctr">
            <a:solidFill>
              <a:schemeClr val="accent4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>
                <a:solidFill>
                  <a:schemeClr val="bg1"/>
                </a:solidFill>
              </a:rPr>
              <a:t>HIgher ceiling prices for low wind areas</a:t>
            </a:r>
          </a:p>
        </p:txBody>
      </p:sp>
      <p:sp>
        <p:nvSpPr>
          <p:cNvPr id="27" name="Callout: Line 26">
            <a:extLst>
              <a:ext uri="{FF2B5EF4-FFF2-40B4-BE49-F238E27FC236}">
                <a16:creationId xmlns:a16="http://schemas.microsoft.com/office/drawing/2014/main" id="{0692AAD5-98BB-47C2-A0EE-91B7E433E718}"/>
              </a:ext>
            </a:extLst>
          </p:cNvPr>
          <p:cNvSpPr/>
          <p:nvPr/>
        </p:nvSpPr>
        <p:spPr>
          <a:xfrm>
            <a:off x="665017" y="3229293"/>
            <a:ext cx="2077179" cy="687414"/>
          </a:xfrm>
          <a:prstGeom prst="borderCallout1">
            <a:avLst>
              <a:gd name="adj1" fmla="val 9600"/>
              <a:gd name="adj2" fmla="val 104471"/>
              <a:gd name="adj3" fmla="val -10223"/>
              <a:gd name="adj4" fmla="val 139668"/>
            </a:avLst>
          </a:prstGeom>
          <a:solidFill>
            <a:schemeClr val="accent4">
              <a:lumMod val="75000"/>
            </a:schemeClr>
          </a:solidFill>
          <a:ln w="12700" cap="flat" algn="ctr">
            <a:solidFill>
              <a:schemeClr val="accent4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>
                <a:solidFill>
                  <a:schemeClr val="bg1"/>
                </a:solidFill>
              </a:rPr>
              <a:t>No limitations in size of pilot projects</a:t>
            </a:r>
          </a:p>
        </p:txBody>
      </p:sp>
      <p:sp>
        <p:nvSpPr>
          <p:cNvPr id="30" name="Callout: Line 29">
            <a:extLst>
              <a:ext uri="{FF2B5EF4-FFF2-40B4-BE49-F238E27FC236}">
                <a16:creationId xmlns:a16="http://schemas.microsoft.com/office/drawing/2014/main" id="{4A8E295A-D35E-4A70-A01C-ACA77F452CAD}"/>
              </a:ext>
            </a:extLst>
          </p:cNvPr>
          <p:cNvSpPr/>
          <p:nvPr/>
        </p:nvSpPr>
        <p:spPr>
          <a:xfrm>
            <a:off x="9612770" y="771302"/>
            <a:ext cx="2077179" cy="1496773"/>
          </a:xfrm>
          <a:prstGeom prst="borderCallout1">
            <a:avLst>
              <a:gd name="adj1" fmla="val 38"/>
              <a:gd name="adj2" fmla="val -6499"/>
              <a:gd name="adj3" fmla="val 26995"/>
              <a:gd name="adj4" fmla="val -53569"/>
            </a:avLst>
          </a:prstGeom>
          <a:solidFill>
            <a:schemeClr val="accent2">
              <a:lumMod val="50000"/>
            </a:schemeClr>
          </a:solidFill>
          <a:ln w="12700" cap="flat" algn="ctr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>
                <a:solidFill>
                  <a:schemeClr val="bg1"/>
                </a:solidFill>
              </a:rPr>
              <a:t>Operative support for energy cooperatives &amp; clusters granted without tenders for up to 6 MW solar PV and 18 MW onshore wind </a:t>
            </a:r>
          </a:p>
        </p:txBody>
      </p:sp>
      <p:sp>
        <p:nvSpPr>
          <p:cNvPr id="31" name="Callout: Line 30">
            <a:extLst>
              <a:ext uri="{FF2B5EF4-FFF2-40B4-BE49-F238E27FC236}">
                <a16:creationId xmlns:a16="http://schemas.microsoft.com/office/drawing/2014/main" id="{28337E60-26D8-465D-9E81-C6DA4C891F3F}"/>
              </a:ext>
            </a:extLst>
          </p:cNvPr>
          <p:cNvSpPr/>
          <p:nvPr/>
        </p:nvSpPr>
        <p:spPr>
          <a:xfrm>
            <a:off x="9612771" y="2448075"/>
            <a:ext cx="2077179" cy="1496773"/>
          </a:xfrm>
          <a:prstGeom prst="borderCallout1">
            <a:avLst>
              <a:gd name="adj1" fmla="val 15794"/>
              <a:gd name="adj2" fmla="val -7544"/>
              <a:gd name="adj3" fmla="val -29412"/>
              <a:gd name="adj4" fmla="val -64960"/>
            </a:avLst>
          </a:prstGeom>
          <a:solidFill>
            <a:schemeClr val="accent2">
              <a:lumMod val="50000"/>
            </a:schemeClr>
          </a:solidFill>
          <a:ln w="12700" cap="flat" algn="ctr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pl-PL" sz="1400" b="1">
                <a:solidFill>
                  <a:schemeClr val="bg1"/>
                </a:solidFill>
              </a:rPr>
              <a:t>Innovative auctions (PV + battery storage) receive contract-for-difference support </a:t>
            </a:r>
          </a:p>
          <a:p>
            <a:pPr algn="ctr"/>
            <a:r>
              <a:rPr lang="pl-PL" sz="1400" b="1">
                <a:solidFill>
                  <a:schemeClr val="bg1"/>
                </a:solidFill>
              </a:rPr>
              <a:t>New auctions for RES + hydrogen production </a:t>
            </a:r>
          </a:p>
        </p:txBody>
      </p:sp>
      <p:sp>
        <p:nvSpPr>
          <p:cNvPr id="32" name="Callout: Line 31">
            <a:extLst>
              <a:ext uri="{FF2B5EF4-FFF2-40B4-BE49-F238E27FC236}">
                <a16:creationId xmlns:a16="http://schemas.microsoft.com/office/drawing/2014/main" id="{E4F0D702-4E9C-4073-900C-92D991860F43}"/>
              </a:ext>
            </a:extLst>
          </p:cNvPr>
          <p:cNvSpPr/>
          <p:nvPr/>
        </p:nvSpPr>
        <p:spPr>
          <a:xfrm>
            <a:off x="665017" y="4747833"/>
            <a:ext cx="2077179" cy="1662111"/>
          </a:xfrm>
          <a:prstGeom prst="borderCallout1">
            <a:avLst>
              <a:gd name="adj1" fmla="val 18976"/>
              <a:gd name="adj2" fmla="val 106636"/>
              <a:gd name="adj3" fmla="val 12701"/>
              <a:gd name="adj4" fmla="val 154889"/>
            </a:avLst>
          </a:prstGeom>
          <a:solidFill>
            <a:schemeClr val="tx1">
              <a:lumMod val="50000"/>
              <a:lumOff val="50000"/>
            </a:schemeClr>
          </a:solidFill>
          <a:ln w="12700" cap="flat" algn="ctr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pl-PL" sz="1400">
                <a:solidFill>
                  <a:schemeClr val="bg1"/>
                </a:solidFill>
              </a:rPr>
              <a:t>Pre-investigated sea areas receive contract-for-difference support </a:t>
            </a:r>
          </a:p>
          <a:p>
            <a:pPr algn="ctr"/>
            <a:r>
              <a:rPr lang="pl-PL" sz="1400">
                <a:solidFill>
                  <a:schemeClr val="bg1"/>
                </a:solidFill>
              </a:rPr>
              <a:t>New non-investigated sea areas receive support based on qualitative criteria</a:t>
            </a:r>
          </a:p>
        </p:txBody>
      </p:sp>
    </p:spTree>
    <p:extLst>
      <p:ext uri="{BB962C8B-B14F-4D97-AF65-F5344CB8AC3E}">
        <p14:creationId xmlns:p14="http://schemas.microsoft.com/office/powerpoint/2010/main" val="2304036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9">
            <a:extLst>
              <a:ext uri="{FF2B5EF4-FFF2-40B4-BE49-F238E27FC236}">
                <a16:creationId xmlns:a16="http://schemas.microsoft.com/office/drawing/2014/main" id="{3325ADCC-70D2-4634-8BFD-7BA37F43DF6B}"/>
              </a:ext>
            </a:extLst>
          </p:cNvPr>
          <p:cNvSpPr/>
          <p:nvPr/>
        </p:nvSpPr>
        <p:spPr>
          <a:xfrm>
            <a:off x="0" y="355943"/>
            <a:ext cx="5329647" cy="917485"/>
          </a:xfrm>
          <a:prstGeom prst="rect">
            <a:avLst/>
          </a:prstGeom>
          <a:solidFill>
            <a:srgbClr val="C00000"/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92075">
              <a:spcAft>
                <a:spcPts val="600"/>
              </a:spcAft>
              <a:buClr>
                <a:srgbClr val="C00000"/>
              </a:buClr>
            </a:pPr>
            <a:r>
              <a:rPr lang="pl-PL" sz="3200" b="1" dirty="0">
                <a:solidFill>
                  <a:schemeClr val="bg1"/>
                </a:solidFill>
                <a:latin typeface="Corbel" panose="020B0503020204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The </a:t>
            </a:r>
            <a:r>
              <a:rPr lang="pl-PL" sz="3200" b="1" dirty="0" err="1">
                <a:solidFill>
                  <a:schemeClr val="bg1"/>
                </a:solidFill>
                <a:latin typeface="Corbel" panose="020B0503020204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future</a:t>
            </a:r>
            <a:r>
              <a:rPr lang="pl-PL" sz="3200" b="1" dirty="0">
                <a:solidFill>
                  <a:schemeClr val="bg1"/>
                </a:solidFill>
                <a:latin typeface="Corbel" panose="020B0503020204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: </a:t>
            </a:r>
            <a:r>
              <a:rPr lang="pl-PL" sz="3200" b="1" dirty="0" err="1">
                <a:solidFill>
                  <a:schemeClr val="bg1"/>
                </a:solidFill>
                <a:latin typeface="Corbel" panose="020B0503020204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sector</a:t>
            </a:r>
            <a:r>
              <a:rPr lang="pl-PL" sz="3200" b="1" dirty="0">
                <a:solidFill>
                  <a:schemeClr val="bg1"/>
                </a:solidFill>
                <a:latin typeface="Corbel" panose="020B0503020204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 </a:t>
            </a:r>
            <a:r>
              <a:rPr lang="pl-PL" sz="3200" b="1" dirty="0" err="1">
                <a:solidFill>
                  <a:schemeClr val="bg1"/>
                </a:solidFill>
                <a:latin typeface="Corbel" panose="020B0503020204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coupling</a:t>
            </a:r>
            <a:r>
              <a:rPr lang="pl-PL" sz="3200" b="1" dirty="0">
                <a:solidFill>
                  <a:schemeClr val="bg1"/>
                </a:solidFill>
                <a:latin typeface="Corbel" panose="020B0503020204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.</a:t>
            </a:r>
            <a:endParaRPr lang="pl-PL" sz="1600" b="1" dirty="0">
              <a:solidFill>
                <a:schemeClr val="bg1"/>
              </a:solidFill>
              <a:latin typeface="Corbel" panose="020B0503020204020204" pitchFamily="34" charset="0"/>
              <a:ea typeface="Ebrima" panose="02000000000000000000" pitchFamily="2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BDDC7A7-192E-44B8-BB73-6B49ED0B97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269993"/>
              </p:ext>
            </p:extLst>
          </p:nvPr>
        </p:nvGraphicFramePr>
        <p:xfrm>
          <a:off x="288441" y="680920"/>
          <a:ext cx="8630833" cy="5619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Grafika 3" descr="Fabryka kontur">
            <a:extLst>
              <a:ext uri="{FF2B5EF4-FFF2-40B4-BE49-F238E27FC236}">
                <a16:creationId xmlns:a16="http://schemas.microsoft.com/office/drawing/2014/main" id="{0F138722-6B93-4134-B6D5-1A31DDDF13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58840" y="2705479"/>
            <a:ext cx="1742535" cy="1742535"/>
          </a:xfrm>
          <a:prstGeom prst="rect">
            <a:avLst/>
          </a:prstGeom>
        </p:spPr>
      </p:pic>
      <p:pic>
        <p:nvPicPr>
          <p:cNvPr id="9" name="Grafika 8" descr="Dom kontur">
            <a:extLst>
              <a:ext uri="{FF2B5EF4-FFF2-40B4-BE49-F238E27FC236}">
                <a16:creationId xmlns:a16="http://schemas.microsoft.com/office/drawing/2014/main" id="{6120F8B3-4436-46E0-AB94-D479C5314C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2138" y="355943"/>
            <a:ext cx="1404134" cy="1404134"/>
          </a:xfrm>
          <a:prstGeom prst="rect">
            <a:avLst/>
          </a:prstGeom>
        </p:spPr>
      </p:pic>
      <p:pic>
        <p:nvPicPr>
          <p:cNvPr id="11" name="Grafika 10" descr="Budynek kontur">
            <a:extLst>
              <a:ext uri="{FF2B5EF4-FFF2-40B4-BE49-F238E27FC236}">
                <a16:creationId xmlns:a16="http://schemas.microsoft.com/office/drawing/2014/main" id="{25FCEB04-FF7F-4B83-867E-AF86A1CF3E7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49381" y="4530400"/>
            <a:ext cx="1561455" cy="1561455"/>
          </a:xfrm>
          <a:prstGeom prst="rect">
            <a:avLst/>
          </a:prstGeom>
        </p:spPr>
      </p:pic>
      <p:pic>
        <p:nvPicPr>
          <p:cNvPr id="13" name="Grafika 12" descr="Samochód elektryczny z wypełnieniem pełnym">
            <a:extLst>
              <a:ext uri="{FF2B5EF4-FFF2-40B4-BE49-F238E27FC236}">
                <a16:creationId xmlns:a16="http://schemas.microsoft.com/office/drawing/2014/main" id="{F059512D-F0B9-436B-8F78-B24622ADE9A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857107" y="1630177"/>
            <a:ext cx="1346006" cy="134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73149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游ゴシック Light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等线 Light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游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等线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��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0841AD8FB97B488BAFC78A6987C3D9" ma:contentTypeVersion="2" ma:contentTypeDescription="Create a new document." ma:contentTypeScope="" ma:versionID="5e640423b808b9b3fb1f7fab39ddd733">
  <xsd:schema xmlns:xsd="http://www.w3.org/2001/XMLSchema" xmlns:xs="http://www.w3.org/2001/XMLSchema" xmlns:p="http://schemas.microsoft.com/office/2006/metadata/properties" xmlns:ns3="1e9f5de7-910b-4ff3-b19a-55d7019ca39a" targetNamespace="http://schemas.microsoft.com/office/2006/metadata/properties" ma:root="true" ma:fieldsID="75a98e9bddf7b5b5b6a54f3878bbf3ab" ns3:_="">
    <xsd:import namespace="1e9f5de7-910b-4ff3-b19a-55d7019ca39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9f5de7-910b-4ff3-b19a-55d7019ca3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9DA2FD0-65FD-4AD2-9245-4724DDCAC837}">
  <ds:schemaRefs>
    <ds:schemaRef ds:uri="http://www.imanage.com/work/xmlschema"/>
  </ds:schemaRefs>
</ds:datastoreItem>
</file>

<file path=customXml/itemProps2.xml><?xml version="1.0" encoding="utf-8"?>
<ds:datastoreItem xmlns:ds="http://schemas.openxmlformats.org/officeDocument/2006/customXml" ds:itemID="{5468BEB9-801D-48FB-BA89-22E2A19A55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9f5de7-910b-4ff3-b19a-55d7019ca3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93B2A97-4FC1-40C3-9F4F-F92AB9D1B6D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B7762B5B-466F-4F18-B049-8E77AAF9087F}">
  <ds:schemaRefs>
    <ds:schemaRef ds:uri="http://purl.org/dc/terms/"/>
    <ds:schemaRef ds:uri="http://schemas.microsoft.com/office/2006/metadata/properties"/>
    <ds:schemaRef ds:uri="1e9f5de7-910b-4ff3-b19a-55d7019ca39a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572</Words>
  <Application>Microsoft Office PowerPoint</Application>
  <PresentationFormat>Panoramiczny</PresentationFormat>
  <Paragraphs>48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Corbel</vt:lpstr>
      <vt:lpstr>Symbol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cp:lastPrinted>1900-01-01T00:00:00Z</cp:lastPrinted>
  <dcterms:created xsi:type="dcterms:W3CDTF">1900-01-01T00:00:00Z</dcterms:created>
  <dcterms:modified xsi:type="dcterms:W3CDTF">2022-04-13T07:37:02Z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0x010100CF0841AD8FB97B488BAFC78A6987C3D9</vt:lpwstr>
  </property>
</Properties>
</file>